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7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8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30" r:id="rId2"/>
    <p:sldId id="871" r:id="rId3"/>
    <p:sldId id="1001" r:id="rId4"/>
    <p:sldId id="1000" r:id="rId5"/>
    <p:sldId id="957" r:id="rId6"/>
    <p:sldId id="1002" r:id="rId7"/>
    <p:sldId id="1017" r:id="rId8"/>
    <p:sldId id="958" r:id="rId9"/>
    <p:sldId id="962" r:id="rId10"/>
    <p:sldId id="994" r:id="rId11"/>
    <p:sldId id="963" r:id="rId12"/>
    <p:sldId id="1003" r:id="rId13"/>
    <p:sldId id="1004" r:id="rId14"/>
    <p:sldId id="1006" r:id="rId15"/>
    <p:sldId id="969" r:id="rId16"/>
    <p:sldId id="1007" r:id="rId17"/>
    <p:sldId id="1018" r:id="rId18"/>
    <p:sldId id="1009" r:id="rId19"/>
    <p:sldId id="1010" r:id="rId20"/>
    <p:sldId id="1011" r:id="rId21"/>
    <p:sldId id="1019" r:id="rId22"/>
    <p:sldId id="1013" r:id="rId23"/>
    <p:sldId id="1014" r:id="rId24"/>
    <p:sldId id="1020" r:id="rId25"/>
    <p:sldId id="1015" r:id="rId26"/>
    <p:sldId id="1016" r:id="rId27"/>
  </p:sldIdLst>
  <p:sldSz cx="9144000" cy="6858000" type="screen4x3"/>
  <p:notesSz cx="6735763" cy="9866313"/>
  <p:defaultTextStyle>
    <a:defPPr>
      <a:defRPr lang="fr-FR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6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7DA8"/>
    <a:srgbClr val="88B0D8"/>
    <a:srgbClr val="CC0000"/>
    <a:srgbClr val="003366"/>
    <a:srgbClr val="6DA6D9"/>
    <a:srgbClr val="336699"/>
    <a:srgbClr val="FF6699"/>
    <a:srgbClr val="FF66CC"/>
    <a:srgbClr val="0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9408" autoAdjust="0"/>
  </p:normalViewPr>
  <p:slideViewPr>
    <p:cSldViewPr snapToGrid="0">
      <p:cViewPr varScale="1">
        <p:scale>
          <a:sx n="97" d="100"/>
          <a:sy n="97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notesViewPr>
    <p:cSldViewPr snapToGrid="0">
      <p:cViewPr varScale="1">
        <p:scale>
          <a:sx n="77" d="100"/>
          <a:sy n="77" d="100"/>
        </p:scale>
        <p:origin x="24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95304955589022E-2"/>
          <c:y val="4.5205343867870736E-2"/>
          <c:w val="0.97878959036939039"/>
          <c:h val="0.8404357008070884"/>
        </c:manualLayout>
      </c:layout>
      <c:lineChart>
        <c:grouping val="standar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Hommes</c:v>
                </c:pt>
              </c:strCache>
            </c:strRef>
          </c:tx>
          <c:spPr>
            <a:ln w="19050">
              <a:solidFill>
                <a:srgbClr val="88B0D8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ln>
                  <a:solidFill>
                    <a:srgbClr val="88B0D8"/>
                  </a:solidFill>
                </a:ln>
              </c:spPr>
            </c:marker>
            <c:bubble3D val="0"/>
          </c:dPt>
          <c:dPt>
            <c:idx val="5"/>
            <c:marker>
              <c:symbol val="circle"/>
              <c:size val="6"/>
              <c:spPr>
                <a:ln>
                  <a:solidFill>
                    <a:srgbClr val="88B0D8"/>
                  </a:solidFill>
                </a:ln>
              </c:spPr>
            </c:marker>
            <c:bubble3D val="0"/>
          </c:dPt>
          <c:dPt>
            <c:idx val="7"/>
            <c:bubble3D val="0"/>
          </c:dPt>
          <c:dPt>
            <c:idx val="12"/>
            <c:marker>
              <c:symbol val="circle"/>
              <c:size val="6"/>
              <c:spPr>
                <a:ln>
                  <a:solidFill>
                    <a:srgbClr val="88B0D8"/>
                  </a:solidFill>
                </a:ln>
              </c:spPr>
            </c:marker>
            <c:bubble3D val="0"/>
          </c:dPt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rgbClr val="88B0D8"/>
                    </a:solidFill>
                    <a:latin typeface="+mn-lt"/>
                    <a:ea typeface="Verdana"/>
                    <a:cs typeface="Verdana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Sheet1!$B$1:$N$2</c:f>
              <c:strCache>
                <c:ptCount val="13"/>
                <c:pt idx="0">
                  <c:v>2006</c:v>
                </c:pt>
                <c:pt idx="5">
                  <c:v>2011</c:v>
                </c:pt>
                <c:pt idx="7">
                  <c:v>2013</c:v>
                </c:pt>
                <c:pt idx="12">
                  <c:v>2018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13.1</c:v>
                </c:pt>
                <c:pt idx="1">
                  <c:v>14.08</c:v>
                </c:pt>
                <c:pt idx="2">
                  <c:v>15.06</c:v>
                </c:pt>
                <c:pt idx="3">
                  <c:v>16.04</c:v>
                </c:pt>
                <c:pt idx="4">
                  <c:v>17.02</c:v>
                </c:pt>
                <c:pt idx="5">
                  <c:v>18</c:v>
                </c:pt>
                <c:pt idx="6">
                  <c:v>20.14</c:v>
                </c:pt>
                <c:pt idx="7">
                  <c:v>22.28</c:v>
                </c:pt>
                <c:pt idx="8">
                  <c:v>24.42</c:v>
                </c:pt>
                <c:pt idx="9">
                  <c:v>26.560000000000002</c:v>
                </c:pt>
                <c:pt idx="10">
                  <c:v>28.700000000000003</c:v>
                </c:pt>
                <c:pt idx="11">
                  <c:v>30.840000000000003</c:v>
                </c:pt>
                <c:pt idx="12">
                  <c:v>33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Sheet1!$A$4</c:f>
              <c:strCache>
                <c:ptCount val="1"/>
              </c:strCache>
            </c:strRef>
          </c:tx>
          <c:spPr>
            <a:ln>
              <a:solidFill>
                <a:srgbClr val="BFBFBF"/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rgbClr val="BFBFBF"/>
                </a:solidFill>
              </c:spPr>
            </c:marker>
            <c:bubble3D val="0"/>
          </c:dPt>
          <c:dPt>
            <c:idx val="5"/>
            <c:marker>
              <c:symbol val="circle"/>
              <c:size val="6"/>
              <c:spPr>
                <a:solidFill>
                  <a:srgbClr val="BFBFBF"/>
                </a:solidFill>
              </c:spPr>
            </c:marker>
            <c:bubble3D val="0"/>
          </c:dPt>
          <c:dPt>
            <c:idx val="7"/>
            <c:marker>
              <c:symbol val="circle"/>
              <c:size val="6"/>
              <c:spPr>
                <a:solidFill>
                  <a:srgbClr val="BFBFBF"/>
                </a:solidFill>
              </c:spPr>
            </c:marker>
            <c:bubble3D val="0"/>
          </c:dPt>
          <c:dPt>
            <c:idx val="11"/>
            <c:bubble3D val="0"/>
          </c:dPt>
          <c:dPt>
            <c:idx val="12"/>
            <c:marker>
              <c:symbol val="circle"/>
              <c:size val="6"/>
              <c:spPr>
                <a:solidFill>
                  <a:srgbClr val="BFBFBF"/>
                </a:solidFill>
              </c:spPr>
            </c:marker>
            <c:bubble3D val="0"/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083576172842902E-2"/>
                  <c:y val="-3.3633217259990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Verdana"/>
                    <a:cs typeface="Verdana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Sheet1!$B$1:$N$2</c:f>
              <c:strCache>
                <c:ptCount val="13"/>
                <c:pt idx="0">
                  <c:v>2006</c:v>
                </c:pt>
                <c:pt idx="5">
                  <c:v>2011</c:v>
                </c:pt>
                <c:pt idx="7">
                  <c:v>2013</c:v>
                </c:pt>
                <c:pt idx="12">
                  <c:v>2018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18.8</c:v>
                </c:pt>
                <c:pt idx="9">
                  <c:v>20.6</c:v>
                </c:pt>
                <c:pt idx="10">
                  <c:v>22.4</c:v>
                </c:pt>
                <c:pt idx="11">
                  <c:v>24.2</c:v>
                </c:pt>
                <c:pt idx="12">
                  <c:v>26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Femmes </c:v>
                </c:pt>
              </c:strCache>
            </c:strRef>
          </c:tx>
          <c:spPr>
            <a:ln w="19050">
              <a:solidFill>
                <a:srgbClr val="FF7DA8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ysClr val="window" lastClr="FFFFFF"/>
                </a:solidFill>
                <a:ln w="19050">
                  <a:solidFill>
                    <a:srgbClr val="FF7DA8"/>
                  </a:solidFill>
                  <a:prstDash val="solid"/>
                </a:ln>
              </c:spPr>
            </c:marker>
            <c:bubble3D val="0"/>
          </c:dPt>
          <c:dPt>
            <c:idx val="5"/>
            <c:marker>
              <c:symbol val="circle"/>
              <c:size val="5"/>
              <c:spPr>
                <a:solidFill>
                  <a:sysClr val="window" lastClr="FFFFFF"/>
                </a:solidFill>
                <a:ln w="19050">
                  <a:solidFill>
                    <a:srgbClr val="FF7DA8"/>
                  </a:solidFill>
                  <a:prstDash val="solid"/>
                </a:ln>
              </c:spPr>
            </c:marker>
            <c:bubble3D val="0"/>
          </c:dPt>
          <c:dPt>
            <c:idx val="7"/>
            <c:bubble3D val="0"/>
          </c:dPt>
          <c:dPt>
            <c:idx val="12"/>
            <c:marker>
              <c:symbol val="circle"/>
              <c:size val="5"/>
              <c:spPr>
                <a:solidFill>
                  <a:sysClr val="window" lastClr="FFFFFF"/>
                </a:solidFill>
                <a:ln w="19050">
                  <a:solidFill>
                    <a:srgbClr val="FF7DA8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7DA8"/>
                    </a:solidFill>
                    <a:latin typeface="+mn-lt"/>
                  </a:defRPr>
                </a:pPr>
                <a:endParaRPr lang="fr-F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Sheet1!$B$1:$N$2</c:f>
              <c:strCache>
                <c:ptCount val="13"/>
                <c:pt idx="0">
                  <c:v>2006</c:v>
                </c:pt>
                <c:pt idx="5">
                  <c:v>2011</c:v>
                </c:pt>
                <c:pt idx="7">
                  <c:v>2013</c:v>
                </c:pt>
                <c:pt idx="12">
                  <c:v>2018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>
                  <c:v>9.6</c:v>
                </c:pt>
                <c:pt idx="1">
                  <c:v>10.48</c:v>
                </c:pt>
                <c:pt idx="2">
                  <c:v>11.360000000000001</c:v>
                </c:pt>
                <c:pt idx="3">
                  <c:v>12.240000000000002</c:v>
                </c:pt>
                <c:pt idx="4">
                  <c:v>13.120000000000003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217448"/>
        <c:axId val="231815632"/>
      </c:lineChart>
      <c:catAx>
        <c:axId val="15621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lang="fr-FR" sz="105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1815632"/>
        <c:crossesAt val="-5"/>
        <c:auto val="1"/>
        <c:lblAlgn val="ctr"/>
        <c:lblOffset val="100"/>
        <c:tickLblSkip val="1"/>
        <c:tickMarkSkip val="10"/>
        <c:noMultiLvlLbl val="0"/>
      </c:catAx>
      <c:valAx>
        <c:axId val="231815632"/>
        <c:scaling>
          <c:orientation val="minMax"/>
          <c:max val="35"/>
        </c:scaling>
        <c:delete val="1"/>
        <c:axPos val="l"/>
        <c:numFmt formatCode="General" sourceLinked="1"/>
        <c:majorTickMark val="out"/>
        <c:minorTickMark val="none"/>
        <c:tickLblPos val="nextTo"/>
        <c:crossAx val="156217448"/>
        <c:crossesAt val="1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1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fr-F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4196399290283"/>
          <c:y val="0.22631495797168397"/>
          <c:w val="0.56670131852238037"/>
          <c:h val="0.6477298462015328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5539360163469867"/>
                  <c:y val="-0.33791210606525696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003366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21058654183851"/>
                      <c:h val="0.269314046222527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859204903925917"/>
                  <c:y val="0.16947678467886856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003366">
                          <a:alpha val="75000"/>
                        </a:srgbClr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63701112503254"/>
                      <c:h val="0.273484706955141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4641575169789295"/>
                  <c:y val="-0.16135865397749327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C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73838515912131"/>
                      <c:h val="0.25138682459160722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(Feuil1!$B$3:$B$4,Feuil1!$B$5:$B$6)</c:f>
              <c:strCache>
                <c:ptCount val="3"/>
                <c:pt idx="0">
                  <c:v>Vous avez déjà rencontré en vrai une personne via ce genre de site ou d’appli  </c:v>
                </c:pt>
                <c:pt idx="1">
                  <c:v>Vous avez déjà échangé mais pas rencontré en vrai une personne via ce genre de site ou d’appli  </c:v>
                </c:pt>
                <c:pt idx="2">
                  <c:v>N’a ni échangé avec quelqu’un, ni rencontré personne en vrai via un site ou une appli </c:v>
                </c:pt>
              </c:strCache>
            </c:str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63</c:v>
                </c:pt>
                <c:pt idx="1">
                  <c:v>23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59 ans  </c:v>
                </c:pt>
                <c:pt idx="4">
                  <c:v> 60 ans et plus  </c:v>
                </c:pt>
                <c:pt idx="6">
                  <c:v> Diplômé du supérieur (2e ou 3e cycle) </c:v>
                </c:pt>
                <c:pt idx="7">
                  <c:v> Diplômé du supérieur (1er cycle)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Chef d'entreprise, indépendant</c:v>
                </c:pt>
                <c:pt idx="12">
                  <c:v> Cadre et profession intel. sup. </c:v>
                </c:pt>
                <c:pt idx="13">
                  <c:v> Profession intermédiaire </c:v>
                </c:pt>
                <c:pt idx="14">
                  <c:v> Employé et ouvriers </c:v>
                </c:pt>
                <c:pt idx="16">
                  <c:v> Catégories aisées  </c:v>
                </c:pt>
                <c:pt idx="17">
                  <c:v> Classes moyennes supérieures  </c:v>
                </c:pt>
                <c:pt idx="18">
                  <c:v> Classes moyennes inférieures  </c:v>
                </c:pt>
                <c:pt idx="19">
                  <c:v> Catégories modestes  </c:v>
                </c:pt>
                <c:pt idx="20">
                  <c:v> Catégories pauvres  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Sans religion </c:v>
                </c:pt>
                <c:pt idx="26">
                  <c:v>Autres religions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54</c:v>
                </c:pt>
                <c:pt idx="1">
                  <c:v>59</c:v>
                </c:pt>
                <c:pt idx="2">
                  <c:v>53</c:v>
                </c:pt>
                <c:pt idx="3">
                  <c:v>41</c:v>
                </c:pt>
                <c:pt idx="4">
                  <c:v>47</c:v>
                </c:pt>
                <c:pt idx="6">
                  <c:v>52</c:v>
                </c:pt>
                <c:pt idx="7">
                  <c:v>56</c:v>
                </c:pt>
                <c:pt idx="8">
                  <c:v>72</c:v>
                </c:pt>
                <c:pt idx="9">
                  <c:v>39</c:v>
                </c:pt>
                <c:pt idx="11">
                  <c:v>57</c:v>
                </c:pt>
                <c:pt idx="12">
                  <c:v>56</c:v>
                </c:pt>
                <c:pt idx="13">
                  <c:v>57</c:v>
                </c:pt>
                <c:pt idx="14">
                  <c:v>51</c:v>
                </c:pt>
                <c:pt idx="16">
                  <c:v>59</c:v>
                </c:pt>
                <c:pt idx="17">
                  <c:v>61</c:v>
                </c:pt>
                <c:pt idx="18">
                  <c:v>51</c:v>
                </c:pt>
                <c:pt idx="19">
                  <c:v>47</c:v>
                </c:pt>
                <c:pt idx="20">
                  <c:v>53</c:v>
                </c:pt>
                <c:pt idx="22">
                  <c:v>53</c:v>
                </c:pt>
                <c:pt idx="23">
                  <c:v>57</c:v>
                </c:pt>
                <c:pt idx="24">
                  <c:v>46</c:v>
                </c:pt>
                <c:pt idx="25">
                  <c:v>60</c:v>
                </c:pt>
                <c:pt idx="26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646088"/>
        <c:axId val="232646480"/>
      </c:barChart>
      <c:valAx>
        <c:axId val="232646480"/>
        <c:scaling>
          <c:orientation val="minMax"/>
          <c:min val="10"/>
        </c:scaling>
        <c:delete val="1"/>
        <c:axPos val="t"/>
        <c:numFmt formatCode="General" sourceLinked="1"/>
        <c:majorTickMark val="out"/>
        <c:minorTickMark val="none"/>
        <c:tickLblPos val="nextTo"/>
        <c:crossAx val="232646088"/>
        <c:crosses val="autoZero"/>
        <c:crossBetween val="between"/>
      </c:valAx>
      <c:catAx>
        <c:axId val="232646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/>
            </a:pPr>
            <a:endParaRPr lang="fr-FR"/>
          </a:p>
        </c:txPr>
        <c:crossAx val="23264648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59 ans  </c:v>
                </c:pt>
                <c:pt idx="4">
                  <c:v> 60 ans et plus  </c:v>
                </c:pt>
                <c:pt idx="6">
                  <c:v> Diplômé du supérieur (2e ou 3e cycle) </c:v>
                </c:pt>
                <c:pt idx="7">
                  <c:v> Diplômé du supérieur (1er cycle)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Chef d'entreprise, indépendant</c:v>
                </c:pt>
                <c:pt idx="12">
                  <c:v> Cadre et profession intel. sup. </c:v>
                </c:pt>
                <c:pt idx="13">
                  <c:v> Profession intermédiaire </c:v>
                </c:pt>
                <c:pt idx="14">
                  <c:v> Employé et ouvriers </c:v>
                </c:pt>
                <c:pt idx="16">
                  <c:v> Catégories aisées  </c:v>
                </c:pt>
                <c:pt idx="17">
                  <c:v> Classes moyennes supérieures  </c:v>
                </c:pt>
                <c:pt idx="18">
                  <c:v> Classes moyennes inférieures  </c:v>
                </c:pt>
                <c:pt idx="19">
                  <c:v> Catégories modestes  </c:v>
                </c:pt>
                <c:pt idx="20">
                  <c:v> Catégories pauvres  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Sans religion </c:v>
                </c:pt>
                <c:pt idx="26">
                  <c:v>Autres religions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48</c:v>
                </c:pt>
                <c:pt idx="1">
                  <c:v>75</c:v>
                </c:pt>
                <c:pt idx="2">
                  <c:v>68</c:v>
                </c:pt>
                <c:pt idx="3">
                  <c:v>62</c:v>
                </c:pt>
                <c:pt idx="4">
                  <c:v>51</c:v>
                </c:pt>
                <c:pt idx="6">
                  <c:v>50</c:v>
                </c:pt>
                <c:pt idx="7">
                  <c:v>72</c:v>
                </c:pt>
                <c:pt idx="8">
                  <c:v>65</c:v>
                </c:pt>
                <c:pt idx="9">
                  <c:v>58</c:v>
                </c:pt>
                <c:pt idx="11">
                  <c:v>68</c:v>
                </c:pt>
                <c:pt idx="12">
                  <c:v>52</c:v>
                </c:pt>
                <c:pt idx="13">
                  <c:v>71</c:v>
                </c:pt>
                <c:pt idx="14">
                  <c:v>65</c:v>
                </c:pt>
                <c:pt idx="16">
                  <c:v>72</c:v>
                </c:pt>
                <c:pt idx="17">
                  <c:v>62</c:v>
                </c:pt>
                <c:pt idx="18">
                  <c:v>62</c:v>
                </c:pt>
                <c:pt idx="19">
                  <c:v>62</c:v>
                </c:pt>
                <c:pt idx="20">
                  <c:v>61</c:v>
                </c:pt>
                <c:pt idx="22">
                  <c:v>85</c:v>
                </c:pt>
                <c:pt idx="23">
                  <c:v>58</c:v>
                </c:pt>
                <c:pt idx="24">
                  <c:v>67</c:v>
                </c:pt>
                <c:pt idx="25">
                  <c:v>58</c:v>
                </c:pt>
                <c:pt idx="26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232644912"/>
        <c:axId val="232645304"/>
      </c:barChart>
      <c:valAx>
        <c:axId val="232645304"/>
        <c:scaling>
          <c:orientation val="minMax"/>
          <c:min val="10"/>
        </c:scaling>
        <c:delete val="1"/>
        <c:axPos val="t"/>
        <c:numFmt formatCode="General" sourceLinked="1"/>
        <c:majorTickMark val="out"/>
        <c:minorTickMark val="none"/>
        <c:tickLblPos val="nextTo"/>
        <c:crossAx val="232644912"/>
        <c:crosses val="autoZero"/>
        <c:crossBetween val="between"/>
      </c:valAx>
      <c:catAx>
        <c:axId val="2326449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noFill/>
              </a:defRPr>
            </a:pPr>
            <a:endParaRPr lang="fr-FR"/>
          </a:p>
        </c:txPr>
        <c:crossAx val="23264530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111"/>
          <c:y val="1.6381150247478649E-2"/>
          <c:w val="0.408022753741800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Très satisfait </c:v>
                </c:pt>
                <c:pt idx="25">
                  <c:v>Assez satisfait </c:v>
                </c:pt>
                <c:pt idx="26">
                  <c:v>Peu ou pas du tout satisfait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52</c:v>
                </c:pt>
                <c:pt idx="1">
                  <c:v>74</c:v>
                </c:pt>
                <c:pt idx="2">
                  <c:v>51</c:v>
                </c:pt>
                <c:pt idx="4">
                  <c:v>48</c:v>
                </c:pt>
                <c:pt idx="5">
                  <c:v>62</c:v>
                </c:pt>
                <c:pt idx="6">
                  <c:v>88</c:v>
                </c:pt>
                <c:pt idx="8">
                  <c:v>25</c:v>
                </c:pt>
                <c:pt idx="9">
                  <c:v>39</c:v>
                </c:pt>
                <c:pt idx="10">
                  <c:v>47</c:v>
                </c:pt>
                <c:pt idx="11">
                  <c:v>46</c:v>
                </c:pt>
                <c:pt idx="12">
                  <c:v>71</c:v>
                </c:pt>
                <c:pt idx="14">
                  <c:v>38</c:v>
                </c:pt>
                <c:pt idx="15">
                  <c:v>55</c:v>
                </c:pt>
                <c:pt idx="16">
                  <c:v>55</c:v>
                </c:pt>
                <c:pt idx="17">
                  <c:v>60</c:v>
                </c:pt>
                <c:pt idx="18">
                  <c:v>76</c:v>
                </c:pt>
                <c:pt idx="20">
                  <c:v>69</c:v>
                </c:pt>
                <c:pt idx="21">
                  <c:v>55</c:v>
                </c:pt>
                <c:pt idx="22">
                  <c:v>42</c:v>
                </c:pt>
                <c:pt idx="24">
                  <c:v>61</c:v>
                </c:pt>
                <c:pt idx="25">
                  <c:v>62</c:v>
                </c:pt>
                <c:pt idx="26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745064"/>
        <c:axId val="157623240"/>
      </c:barChart>
      <c:valAx>
        <c:axId val="157623240"/>
        <c:scaling>
          <c:orientation val="minMax"/>
          <c:max val="90"/>
          <c:min val="10"/>
        </c:scaling>
        <c:delete val="1"/>
        <c:axPos val="t"/>
        <c:numFmt formatCode="General" sourceLinked="1"/>
        <c:majorTickMark val="out"/>
        <c:minorTickMark val="none"/>
        <c:tickLblPos val="nextTo"/>
        <c:crossAx val="235745064"/>
        <c:crosses val="autoZero"/>
        <c:crossBetween val="between"/>
      </c:valAx>
      <c:catAx>
        <c:axId val="235745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/>
            </a:pPr>
            <a:endParaRPr lang="fr-FR"/>
          </a:p>
        </c:txPr>
        <c:crossAx val="15762324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111"/>
          <c:y val="1.6381150247478649E-2"/>
          <c:w val="0.408022753741800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Très satisfait </c:v>
                </c:pt>
                <c:pt idx="25">
                  <c:v>Assez satisfait </c:v>
                </c:pt>
                <c:pt idx="26">
                  <c:v>Peu ou pas du tout satisfait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67</c:v>
                </c:pt>
                <c:pt idx="1">
                  <c:v>72</c:v>
                </c:pt>
                <c:pt idx="2">
                  <c:v>57</c:v>
                </c:pt>
                <c:pt idx="4">
                  <c:v>62</c:v>
                </c:pt>
                <c:pt idx="5">
                  <c:v>31</c:v>
                </c:pt>
                <c:pt idx="6">
                  <c:v>89</c:v>
                </c:pt>
                <c:pt idx="8">
                  <c:v>46</c:v>
                </c:pt>
                <c:pt idx="9">
                  <c:v>38</c:v>
                </c:pt>
                <c:pt idx="10">
                  <c:v>42</c:v>
                </c:pt>
                <c:pt idx="11">
                  <c:v>78</c:v>
                </c:pt>
                <c:pt idx="12">
                  <c:v>75</c:v>
                </c:pt>
                <c:pt idx="14">
                  <c:v>63</c:v>
                </c:pt>
                <c:pt idx="15">
                  <c:v>66</c:v>
                </c:pt>
                <c:pt idx="16">
                  <c:v>65</c:v>
                </c:pt>
                <c:pt idx="17">
                  <c:v>49</c:v>
                </c:pt>
                <c:pt idx="18">
                  <c:v>64</c:v>
                </c:pt>
                <c:pt idx="20">
                  <c:v>64</c:v>
                </c:pt>
                <c:pt idx="21">
                  <c:v>70</c:v>
                </c:pt>
                <c:pt idx="22">
                  <c:v>56</c:v>
                </c:pt>
                <c:pt idx="24">
                  <c:v>66</c:v>
                </c:pt>
                <c:pt idx="25">
                  <c:v>62</c:v>
                </c:pt>
                <c:pt idx="26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746240"/>
        <c:axId val="235745848"/>
      </c:barChart>
      <c:valAx>
        <c:axId val="235745848"/>
        <c:scaling>
          <c:orientation val="minMax"/>
          <c:max val="90"/>
          <c:min val="10"/>
        </c:scaling>
        <c:delete val="1"/>
        <c:axPos val="t"/>
        <c:numFmt formatCode="General" sourceLinked="1"/>
        <c:majorTickMark val="out"/>
        <c:minorTickMark val="none"/>
        <c:tickLblPos val="nextTo"/>
        <c:crossAx val="235746240"/>
        <c:crosses val="autoZero"/>
        <c:crossBetween val="between"/>
      </c:valAx>
      <c:catAx>
        <c:axId val="2357462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5745848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4196399290283"/>
          <c:y val="0.22631495797168397"/>
          <c:w val="0.56670131852238037"/>
          <c:h val="0.6477298462015328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75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4684118027934512"/>
                  <c:y val="-0.190723795301406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003366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021417579737808"/>
                  <c:y val="-6.993125042541006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003366">
                          <a:alpha val="75000"/>
                        </a:srgbClr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351577938295158"/>
                  <c:y val="0.122063228992900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003366">
                          <a:alpha val="50000"/>
                        </a:srgbClr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6769788346885757E-2"/>
                  <c:y val="-0.267013313421969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C0000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(Feuil1!$B$3:$B$4,Feuil1!$B$5:$B$6)</c:f>
              <c:strCache>
                <c:ptCount val="4"/>
                <c:pt idx="0">
                  <c:v>Y a eu exclusivement des relations amoureuses  </c:v>
                </c:pt>
                <c:pt idx="1">
                  <c:v>Y a eu à la fois des relations amoureuses et purement sexuelles  </c:v>
                </c:pt>
                <c:pt idx="2">
                  <c:v>Y a eu exclusivement une aventure purement sexuelle  </c:v>
                </c:pt>
                <c:pt idx="3">
                  <c:v>N’a jamais eu de relation sexuelle ou affective </c:v>
                </c:pt>
              </c:strCache>
            </c:str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11</c:v>
                </c:pt>
                <c:pt idx="3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4196399290283"/>
          <c:y val="0.22631495797168397"/>
          <c:w val="0.56670131852238037"/>
          <c:h val="0.6477298462015328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75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4684118027934512"/>
                  <c:y val="-0.190723795301406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003366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021417579737808"/>
                  <c:y val="-6.993125042541006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003366">
                          <a:alpha val="75000"/>
                        </a:srgbClr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351577938295158"/>
                  <c:y val="0.122063228992900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003366">
                          <a:alpha val="50000"/>
                        </a:srgbClr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6769788346885757E-2"/>
                  <c:y val="-0.289900168858138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C0000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(Feuil1!$B$3:$B$4,Feuil1!$B$5:$B$6)</c:f>
              <c:strCache>
                <c:ptCount val="4"/>
                <c:pt idx="0">
                  <c:v>Y a eu exclusivement des relations amoureuses  </c:v>
                </c:pt>
                <c:pt idx="1">
                  <c:v>Y a eu à la fois des relations amoureuses et purement sexuelles  </c:v>
                </c:pt>
                <c:pt idx="2">
                  <c:v>Y a eu exclusivement une aventure purement sexuelle  </c:v>
                </c:pt>
                <c:pt idx="3">
                  <c:v>N’a jamais eu de relation sexuelle ou affective </c:v>
                </c:pt>
              </c:strCache>
            </c:str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25</c:v>
                </c:pt>
                <c:pt idx="1">
                  <c:v>17</c:v>
                </c:pt>
                <c:pt idx="2">
                  <c:v>6</c:v>
                </c:pt>
                <c:pt idx="3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70571260171"/>
          <c:y val="0.17281474879737313"/>
          <c:w val="0.47325705250071315"/>
          <c:h val="0.6210772453656432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75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9975562801876889"/>
                  <c:y val="-6.331829007212382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3366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21049287742745"/>
                      <c:h val="0.1868713848500790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2040974885372891"/>
                  <c:y val="-6.3027793292878359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3366">
                          <a:alpha val="80000"/>
                        </a:srgbClr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5781875521469"/>
                      <c:h val="0.2734848659021967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76248268154714"/>
                  <c:y val="0.18064017483902989"/>
                </c:manualLayout>
              </c:layout>
              <c:spPr/>
              <c:txPr>
                <a:bodyPr anchorCtr="0"/>
                <a:lstStyle/>
                <a:p>
                  <a:pPr algn="ctr" rtl="0">
                    <a:defRPr lang="fr-FR" sz="1000" b="1" i="0" u="none" strike="noStrike" kern="1200" baseline="0">
                      <a:solidFill>
                        <a:srgbClr val="003366">
                          <a:alpha val="60000"/>
                        </a:srgbClr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73830573862724"/>
                      <c:h val="0.2239059374674577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4581945943463384"/>
                  <c:y val="-0.11335865938711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000" b="1" i="0" u="none" strike="noStrike" kern="1200" baseline="0">
                      <a:solidFill>
                        <a:srgbClr val="C00000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(Feuil1!$B$3:$B$4,Feuil1!$B$5:$B$6)</c:f>
              <c:strCache>
                <c:ptCount val="4"/>
                <c:pt idx="0">
                  <c:v>Y a eu exclusivement des relations amoureuses  </c:v>
                </c:pt>
                <c:pt idx="1">
                  <c:v>Y a eu à la fois des relations amoureuses et purement sexuelles  </c:v>
                </c:pt>
                <c:pt idx="2">
                  <c:v>Y a eu exclusivement une aventure purement sexuelle  </c:v>
                </c:pt>
                <c:pt idx="3">
                  <c:v>N’a jamais eu de relation sexuelle ou affective </c:v>
                </c:pt>
              </c:strCache>
            </c:str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9</c:v>
                </c:pt>
                <c:pt idx="3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Feuil1!$A$2:$A$3</c:f>
              <c:strCache>
                <c:ptCount val="2"/>
                <c:pt idx="0">
                  <c:v>Une relation amoureuse</c:v>
                </c:pt>
                <c:pt idx="1">
                  <c:v>Une aventure purement sexuelle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39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2648440"/>
        <c:axId val="233204184"/>
      </c:barChart>
      <c:valAx>
        <c:axId val="23320418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32648440"/>
        <c:crosses val="autoZero"/>
        <c:crossBetween val="between"/>
      </c:valAx>
      <c:catAx>
        <c:axId val="232648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3320418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8B0D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88B0D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36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5553376"/>
        <c:axId val="235552984"/>
      </c:barChart>
      <c:valAx>
        <c:axId val="235552984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5553376"/>
        <c:crosses val="autoZero"/>
        <c:crossBetween val="between"/>
      </c:valAx>
      <c:catAx>
        <c:axId val="235553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crossAx val="23555298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111"/>
          <c:y val="1.6381150247478649E-2"/>
          <c:w val="0.408022753741800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2904040404040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Tous les jours ou presque</c:v>
                </c:pt>
                <c:pt idx="25">
                  <c:v>Pas tous les jours mais au cours 3 derniers mois</c:v>
                </c:pt>
                <c:pt idx="26">
                  <c:v>Pas au cours 3 derniers mois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12</c:v>
                </c:pt>
                <c:pt idx="1">
                  <c:v>32</c:v>
                </c:pt>
                <c:pt idx="2">
                  <c:v>34</c:v>
                </c:pt>
                <c:pt idx="4">
                  <c:v>21</c:v>
                </c:pt>
                <c:pt idx="5">
                  <c:v>38</c:v>
                </c:pt>
                <c:pt idx="6">
                  <c:v>90</c:v>
                </c:pt>
                <c:pt idx="8">
                  <c:v>10</c:v>
                </c:pt>
                <c:pt idx="9">
                  <c:v>12</c:v>
                </c:pt>
                <c:pt idx="10">
                  <c:v>20</c:v>
                </c:pt>
                <c:pt idx="11">
                  <c:v>27</c:v>
                </c:pt>
                <c:pt idx="12">
                  <c:v>51</c:v>
                </c:pt>
                <c:pt idx="14">
                  <c:v>29</c:v>
                </c:pt>
                <c:pt idx="15">
                  <c:v>21</c:v>
                </c:pt>
                <c:pt idx="16">
                  <c:v>14</c:v>
                </c:pt>
                <c:pt idx="17">
                  <c:v>19</c:v>
                </c:pt>
                <c:pt idx="18">
                  <c:v>26</c:v>
                </c:pt>
                <c:pt idx="20">
                  <c:v>15</c:v>
                </c:pt>
                <c:pt idx="21">
                  <c:v>17</c:v>
                </c:pt>
                <c:pt idx="22">
                  <c:v>43</c:v>
                </c:pt>
                <c:pt idx="24">
                  <c:v>24</c:v>
                </c:pt>
                <c:pt idx="25">
                  <c:v>11</c:v>
                </c:pt>
                <c:pt idx="2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647656"/>
        <c:axId val="232647264"/>
      </c:barChart>
      <c:valAx>
        <c:axId val="23264726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2647656"/>
        <c:crosses val="autoZero"/>
        <c:crossBetween val="between"/>
      </c:valAx>
      <c:catAx>
        <c:axId val="2326476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264726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42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5108112"/>
        <c:axId val="235107720"/>
      </c:barChart>
      <c:valAx>
        <c:axId val="235107720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5108112"/>
        <c:crosses val="autoZero"/>
        <c:crossBetween val="between"/>
      </c:valAx>
      <c:catAx>
        <c:axId val="2351081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crossAx val="23510772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111"/>
          <c:y val="1.6381150247478649E-2"/>
          <c:w val="0.388542710925148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Très satisfait </c:v>
                </c:pt>
                <c:pt idx="25">
                  <c:v>Assez satisfait </c:v>
                </c:pt>
                <c:pt idx="26">
                  <c:v>Peu ou pas du tout satisfait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47</c:v>
                </c:pt>
                <c:pt idx="1">
                  <c:v>59</c:v>
                </c:pt>
                <c:pt idx="2">
                  <c:v>45</c:v>
                </c:pt>
                <c:pt idx="4">
                  <c:v>41</c:v>
                </c:pt>
                <c:pt idx="5">
                  <c:v>62</c:v>
                </c:pt>
                <c:pt idx="6">
                  <c:v>88</c:v>
                </c:pt>
                <c:pt idx="8">
                  <c:v>21</c:v>
                </c:pt>
                <c:pt idx="9">
                  <c:v>25</c:v>
                </c:pt>
                <c:pt idx="10">
                  <c:v>46</c:v>
                </c:pt>
                <c:pt idx="11">
                  <c:v>37</c:v>
                </c:pt>
                <c:pt idx="12">
                  <c:v>69</c:v>
                </c:pt>
                <c:pt idx="14">
                  <c:v>30</c:v>
                </c:pt>
                <c:pt idx="15">
                  <c:v>51</c:v>
                </c:pt>
                <c:pt idx="16">
                  <c:v>43</c:v>
                </c:pt>
                <c:pt idx="17">
                  <c:v>58</c:v>
                </c:pt>
                <c:pt idx="18">
                  <c:v>77</c:v>
                </c:pt>
                <c:pt idx="20">
                  <c:v>63</c:v>
                </c:pt>
                <c:pt idx="21">
                  <c:v>48</c:v>
                </c:pt>
                <c:pt idx="22">
                  <c:v>37</c:v>
                </c:pt>
                <c:pt idx="24">
                  <c:v>51</c:v>
                </c:pt>
                <c:pt idx="25">
                  <c:v>55</c:v>
                </c:pt>
                <c:pt idx="26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487912"/>
        <c:axId val="232487520"/>
      </c:barChart>
      <c:valAx>
        <c:axId val="23248752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2487912"/>
        <c:crosses val="autoZero"/>
        <c:crossBetween val="between"/>
      </c:valAx>
      <c:catAx>
        <c:axId val="2324879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/>
            </a:pPr>
            <a:endParaRPr lang="fr-FR"/>
          </a:p>
        </c:txPr>
        <c:crossAx val="23248752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59 ans  </c:v>
                </c:pt>
                <c:pt idx="4">
                  <c:v> 60 ans et plus  </c:v>
                </c:pt>
                <c:pt idx="6">
                  <c:v> Diplômé du supérieur (2e ou 3e cycle) </c:v>
                </c:pt>
                <c:pt idx="7">
                  <c:v> Diplômé du supérieur (1er cycle)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Chef d'entreprise, indépendant</c:v>
                </c:pt>
                <c:pt idx="12">
                  <c:v> Cadre et profession intel. sup. </c:v>
                </c:pt>
                <c:pt idx="13">
                  <c:v> Profession intermédiaire </c:v>
                </c:pt>
                <c:pt idx="14">
                  <c:v> Employé et ouvriers </c:v>
                </c:pt>
                <c:pt idx="16">
                  <c:v> Catégories aisées  </c:v>
                </c:pt>
                <c:pt idx="17">
                  <c:v> Classes moyennes supérieures  </c:v>
                </c:pt>
                <c:pt idx="18">
                  <c:v> Classes moyennes inférieures  </c:v>
                </c:pt>
                <c:pt idx="19">
                  <c:v> Catégories modestes  </c:v>
                </c:pt>
                <c:pt idx="20">
                  <c:v> Catégories pauvres  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Sans religion </c:v>
                </c:pt>
                <c:pt idx="26">
                  <c:v>Autres religions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35</c:v>
                </c:pt>
                <c:pt idx="1">
                  <c:v>68</c:v>
                </c:pt>
                <c:pt idx="2">
                  <c:v>46</c:v>
                </c:pt>
                <c:pt idx="3">
                  <c:v>50</c:v>
                </c:pt>
                <c:pt idx="4">
                  <c:v>44</c:v>
                </c:pt>
                <c:pt idx="6">
                  <c:v>37</c:v>
                </c:pt>
                <c:pt idx="7">
                  <c:v>53</c:v>
                </c:pt>
                <c:pt idx="8">
                  <c:v>46</c:v>
                </c:pt>
                <c:pt idx="9">
                  <c:v>47</c:v>
                </c:pt>
                <c:pt idx="11">
                  <c:v>68</c:v>
                </c:pt>
                <c:pt idx="12">
                  <c:v>38</c:v>
                </c:pt>
                <c:pt idx="13">
                  <c:v>47</c:v>
                </c:pt>
                <c:pt idx="14">
                  <c:v>46</c:v>
                </c:pt>
                <c:pt idx="16">
                  <c:v>28</c:v>
                </c:pt>
                <c:pt idx="17">
                  <c:v>51</c:v>
                </c:pt>
                <c:pt idx="18">
                  <c:v>48</c:v>
                </c:pt>
                <c:pt idx="19">
                  <c:v>48</c:v>
                </c:pt>
                <c:pt idx="20">
                  <c:v>51</c:v>
                </c:pt>
                <c:pt idx="22">
                  <c:v>49</c:v>
                </c:pt>
                <c:pt idx="23">
                  <c:v>53</c:v>
                </c:pt>
                <c:pt idx="24">
                  <c:v>49</c:v>
                </c:pt>
                <c:pt idx="25">
                  <c:v>46</c:v>
                </c:pt>
                <c:pt idx="26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304429848"/>
        <c:axId val="304429456"/>
      </c:barChart>
      <c:valAx>
        <c:axId val="30442945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4429848"/>
        <c:crosses val="autoZero"/>
        <c:crossBetween val="between"/>
      </c:valAx>
      <c:catAx>
        <c:axId val="304429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noFill/>
              </a:defRPr>
            </a:pPr>
            <a:endParaRPr lang="fr-FR"/>
          </a:p>
        </c:txPr>
        <c:crossAx val="30442945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111"/>
          <c:y val="1.6381150247478649E-2"/>
          <c:w val="0.388542710925148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Très satisfait </c:v>
                </c:pt>
                <c:pt idx="25">
                  <c:v>Assez satisfait </c:v>
                </c:pt>
                <c:pt idx="26">
                  <c:v>Peu ou pas du tout satisfait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54</c:v>
                </c:pt>
                <c:pt idx="1">
                  <c:v>67</c:v>
                </c:pt>
                <c:pt idx="2">
                  <c:v>41</c:v>
                </c:pt>
                <c:pt idx="4">
                  <c:v>47</c:v>
                </c:pt>
                <c:pt idx="5">
                  <c:v>31</c:v>
                </c:pt>
                <c:pt idx="6">
                  <c:v>100</c:v>
                </c:pt>
                <c:pt idx="8">
                  <c:v>38</c:v>
                </c:pt>
                <c:pt idx="9">
                  <c:v>31</c:v>
                </c:pt>
                <c:pt idx="10">
                  <c:v>23</c:v>
                </c:pt>
                <c:pt idx="11">
                  <c:v>60</c:v>
                </c:pt>
                <c:pt idx="12">
                  <c:v>61</c:v>
                </c:pt>
                <c:pt idx="14">
                  <c:v>42</c:v>
                </c:pt>
                <c:pt idx="15">
                  <c:v>54</c:v>
                </c:pt>
                <c:pt idx="16">
                  <c:v>56</c:v>
                </c:pt>
                <c:pt idx="17">
                  <c:v>36</c:v>
                </c:pt>
                <c:pt idx="18">
                  <c:v>55</c:v>
                </c:pt>
                <c:pt idx="20">
                  <c:v>54</c:v>
                </c:pt>
                <c:pt idx="21">
                  <c:v>54</c:v>
                </c:pt>
                <c:pt idx="22">
                  <c:v>39</c:v>
                </c:pt>
                <c:pt idx="24">
                  <c:v>51</c:v>
                </c:pt>
                <c:pt idx="25">
                  <c:v>52</c:v>
                </c:pt>
                <c:pt idx="26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848344"/>
        <c:axId val="304847952"/>
      </c:barChart>
      <c:valAx>
        <c:axId val="30484795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4848344"/>
        <c:crosses val="autoZero"/>
        <c:crossBetween val="between"/>
      </c:valAx>
      <c:catAx>
        <c:axId val="3048483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484795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59 ans  </c:v>
                </c:pt>
                <c:pt idx="4">
                  <c:v> 60 ans et plus  </c:v>
                </c:pt>
                <c:pt idx="6">
                  <c:v> Diplômé du supérieur (2e ou 3e cycle) </c:v>
                </c:pt>
                <c:pt idx="7">
                  <c:v> Diplômé du supérieur (1er cycle)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Chef d'entreprise, indépendant</c:v>
                </c:pt>
                <c:pt idx="12">
                  <c:v> Cadre et profession intel. sup. </c:v>
                </c:pt>
                <c:pt idx="13">
                  <c:v> Profession intermédiaire </c:v>
                </c:pt>
                <c:pt idx="14">
                  <c:v> Employé et ouvriers </c:v>
                </c:pt>
                <c:pt idx="16">
                  <c:v> Catégories aisées  </c:v>
                </c:pt>
                <c:pt idx="17">
                  <c:v> Classes moyennes supérieures  </c:v>
                </c:pt>
                <c:pt idx="18">
                  <c:v> Classes moyennes inférieures  </c:v>
                </c:pt>
                <c:pt idx="19">
                  <c:v> Catégories modestes  </c:v>
                </c:pt>
                <c:pt idx="20">
                  <c:v> Catégories pauvres  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Sans religion </c:v>
                </c:pt>
                <c:pt idx="26">
                  <c:v>Autres religions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43</c:v>
                </c:pt>
                <c:pt idx="1">
                  <c:v>56</c:v>
                </c:pt>
                <c:pt idx="2">
                  <c:v>50</c:v>
                </c:pt>
                <c:pt idx="3">
                  <c:v>32</c:v>
                </c:pt>
                <c:pt idx="4">
                  <c:v>35</c:v>
                </c:pt>
                <c:pt idx="6">
                  <c:v>47</c:v>
                </c:pt>
                <c:pt idx="7">
                  <c:v>52</c:v>
                </c:pt>
                <c:pt idx="8">
                  <c:v>64</c:v>
                </c:pt>
                <c:pt idx="9">
                  <c:v>36</c:v>
                </c:pt>
                <c:pt idx="11">
                  <c:v>57</c:v>
                </c:pt>
                <c:pt idx="12">
                  <c:v>56</c:v>
                </c:pt>
                <c:pt idx="13">
                  <c:v>53</c:v>
                </c:pt>
                <c:pt idx="14">
                  <c:v>45</c:v>
                </c:pt>
                <c:pt idx="16">
                  <c:v>53</c:v>
                </c:pt>
                <c:pt idx="17">
                  <c:v>60</c:v>
                </c:pt>
                <c:pt idx="18">
                  <c:v>48</c:v>
                </c:pt>
                <c:pt idx="19">
                  <c:v>41</c:v>
                </c:pt>
                <c:pt idx="20">
                  <c:v>39</c:v>
                </c:pt>
                <c:pt idx="22">
                  <c:v>39</c:v>
                </c:pt>
                <c:pt idx="23">
                  <c:v>56</c:v>
                </c:pt>
                <c:pt idx="24">
                  <c:v>42</c:v>
                </c:pt>
                <c:pt idx="25">
                  <c:v>53</c:v>
                </c:pt>
                <c:pt idx="26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850696"/>
        <c:axId val="304850304"/>
      </c:barChart>
      <c:valAx>
        <c:axId val="30485030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4850696"/>
        <c:crosses val="autoZero"/>
        <c:crossBetween val="between"/>
      </c:valAx>
      <c:catAx>
        <c:axId val="304850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/>
            </a:pPr>
            <a:endParaRPr lang="fr-FR"/>
          </a:p>
        </c:txPr>
        <c:crossAx val="30485030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47259283073458"/>
          <c:y val="0.17281474879737313"/>
          <c:w val="0.47325705250071315"/>
          <c:h val="0.6210772453656432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75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2441557397754142"/>
                  <c:y val="-0.19728761480235266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003366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21049287742745"/>
                      <c:h val="0.1868713848500790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32968591902419425"/>
                  <c:y val="9.8422418561499983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003366">
                          <a:alpha val="80000"/>
                        </a:srgbClr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25457551610903"/>
                      <c:h val="0.2734848659021967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1735471636010134"/>
                  <c:y val="1.2319741203614169E-2"/>
                </c:manualLayout>
              </c:layout>
              <c:spPr/>
              <c:txPr>
                <a:bodyPr anchorCtr="0"/>
                <a:lstStyle/>
                <a:p>
                  <a:pPr algn="ctr" rtl="0">
                    <a:defRPr lang="fr-FR" sz="1050" b="1" i="0" u="none" strike="noStrike" kern="1200" baseline="0">
                      <a:solidFill>
                        <a:srgbClr val="003366">
                          <a:alpha val="60000"/>
                        </a:srgbClr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53760304957857"/>
                      <c:h val="0.2513868245916072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797108105418667"/>
                  <c:y val="-0.188931098978527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fr-FR" sz="1050" b="1" i="0" u="none" strike="noStrike" kern="1200" baseline="0">
                      <a:solidFill>
                        <a:srgbClr val="FF0000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(Feuil1!$B$3:$B$4,Feuil1!$B$5:$B$6)</c:f>
              <c:strCache>
                <c:ptCount val="4"/>
                <c:pt idx="0">
                  <c:v>Y a eu exclusivement des relations amoureuses  </c:v>
                </c:pt>
                <c:pt idx="1">
                  <c:v>Y a eu à la fois des relations amoureuses et purement sexuelles  </c:v>
                </c:pt>
                <c:pt idx="2">
                  <c:v>Y a eu exclusivement une aventure purement sexuelle  </c:v>
                </c:pt>
                <c:pt idx="3">
                  <c:v>N’a jamais fait de rencontre sur un site ou une appli </c:v>
                </c:pt>
              </c:strCache>
            </c:str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34</c:v>
                </c:pt>
                <c:pt idx="1">
                  <c:v>34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Feuil1!$A$2:$A$3</c:f>
              <c:strCache>
                <c:ptCount val="2"/>
                <c:pt idx="0">
                  <c:v>De vous engager dans une relation amoureuse</c:v>
                </c:pt>
                <c:pt idx="1">
                  <c:v>D’avoir une aventure purement sexuelle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67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1816024"/>
        <c:axId val="231814064"/>
      </c:barChart>
      <c:valAx>
        <c:axId val="2318140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31816024"/>
        <c:crosses val="autoZero"/>
        <c:crossBetween val="between"/>
      </c:valAx>
      <c:catAx>
        <c:axId val="2318160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181406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Feuil1!$A$2:$A$3</c:f>
              <c:strCache>
                <c:ptCount val="2"/>
                <c:pt idx="0">
                  <c:v>s'étant déjà engagés dans une relation amoureuse</c:v>
                </c:pt>
                <c:pt idx="1">
                  <c:v>ayant déjà eu une aventure purement sexuelle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68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5003896"/>
        <c:axId val="305003504"/>
      </c:barChart>
      <c:valAx>
        <c:axId val="3050035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5003896"/>
        <c:crosses val="autoZero"/>
        <c:crossBetween val="between"/>
      </c:valAx>
      <c:catAx>
        <c:axId val="305003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0500350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8B0D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88B0D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Feuil1!$A$2:$A$3</c:f>
              <c:strCache>
                <c:ptCount val="2"/>
                <c:pt idx="0">
                  <c:v>De vous engager dans une relation amoureuse</c:v>
                </c:pt>
                <c:pt idx="1">
                  <c:v>D’avoir une aventure purement sexuelle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5008600"/>
        <c:axId val="305008208"/>
      </c:barChart>
      <c:valAx>
        <c:axId val="3050082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5008600"/>
        <c:crosses val="autoZero"/>
        <c:crossBetween val="between"/>
      </c:valAx>
      <c:catAx>
        <c:axId val="3050086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5008208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4196399290283"/>
          <c:y val="0.22631495797168397"/>
          <c:w val="0.56670131852238037"/>
          <c:h val="0.6477298462015328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75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4684118027934512"/>
                  <c:y val="-0.190723795301406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3366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681738296852532"/>
                  <c:y val="0.152427658614618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3366">
                          <a:alpha val="75000"/>
                        </a:srgbClr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735395766937714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3366">
                          <a:alpha val="50000"/>
                        </a:srgbClr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349198207213192"/>
                  <c:y val="-0.129692180804956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CC000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(Feuil1!$B$3:$B$4,Feuil1!$B$5:$B$6)</c:f>
              <c:strCache>
                <c:ptCount val="4"/>
                <c:pt idx="0">
                  <c:v>Y a eu exclusivement des relations amoureuses  </c:v>
                </c:pt>
                <c:pt idx="1">
                  <c:v>Y a eu à la fois des relations amoureuses et purement sexuelles  </c:v>
                </c:pt>
                <c:pt idx="2">
                  <c:v>Y a eu exclusivement une aventure purement sexuelle  </c:v>
                </c:pt>
                <c:pt idx="3">
                  <c:v>N’a jamais fait de rencontre sur un site ou une appli </c:v>
                </c:pt>
              </c:strCache>
            </c:str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40</c:v>
                </c:pt>
                <c:pt idx="1">
                  <c:v>27</c:v>
                </c:pt>
                <c:pt idx="2">
                  <c:v>9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029919067"/>
          <c:y val="1.5377525252525252E-2"/>
          <c:w val="0.408022753741800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Tous les jours ou presque</c:v>
                </c:pt>
                <c:pt idx="25">
                  <c:v>Au cours des 3 derniers mois</c:v>
                </c:pt>
                <c:pt idx="26">
                  <c:v>Pas au cours des 3 derniers mois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26</c:v>
                </c:pt>
                <c:pt idx="1">
                  <c:v>63</c:v>
                </c:pt>
                <c:pt idx="2">
                  <c:v>47</c:v>
                </c:pt>
                <c:pt idx="4">
                  <c:v>31</c:v>
                </c:pt>
                <c:pt idx="5">
                  <c:v>78</c:v>
                </c:pt>
                <c:pt idx="6">
                  <c:v>77</c:v>
                </c:pt>
                <c:pt idx="8">
                  <c:v>13</c:v>
                </c:pt>
                <c:pt idx="9">
                  <c:v>26</c:v>
                </c:pt>
                <c:pt idx="10">
                  <c:v>34</c:v>
                </c:pt>
                <c:pt idx="11">
                  <c:v>44</c:v>
                </c:pt>
                <c:pt idx="12">
                  <c:v>60</c:v>
                </c:pt>
                <c:pt idx="14">
                  <c:v>32</c:v>
                </c:pt>
                <c:pt idx="15">
                  <c:v>49</c:v>
                </c:pt>
                <c:pt idx="16">
                  <c:v>32</c:v>
                </c:pt>
                <c:pt idx="17">
                  <c:v>26</c:v>
                </c:pt>
                <c:pt idx="18">
                  <c:v>58</c:v>
                </c:pt>
                <c:pt idx="20">
                  <c:v>32</c:v>
                </c:pt>
                <c:pt idx="21">
                  <c:v>27</c:v>
                </c:pt>
                <c:pt idx="22">
                  <c:v>55</c:v>
                </c:pt>
                <c:pt idx="24">
                  <c:v>37</c:v>
                </c:pt>
                <c:pt idx="25">
                  <c:v>29</c:v>
                </c:pt>
                <c:pt idx="26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297408"/>
        <c:axId val="233297016"/>
      </c:barChart>
      <c:valAx>
        <c:axId val="23329701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3297408"/>
        <c:crosses val="autoZero"/>
        <c:crossBetween val="between"/>
      </c:valAx>
      <c:catAx>
        <c:axId val="2332974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/>
            </a:pPr>
            <a:endParaRPr lang="fr-FR"/>
          </a:p>
        </c:txPr>
        <c:crossAx val="23329701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4196399290283"/>
          <c:y val="0.22631495797168397"/>
          <c:w val="0.56670131852238037"/>
          <c:h val="0.6477298462015328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75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6019037848655832"/>
                  <c:y val="-8.39184699326188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3366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346818476131214"/>
                  <c:y val="0.137321132617012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3366">
                          <a:alpha val="75000"/>
                        </a:srgbClr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019037848655832"/>
                  <c:y val="-3.05158072482251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3366">
                          <a:alpha val="50000"/>
                        </a:srgbClr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349198207213192"/>
                  <c:y val="-0.129692180804956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CC000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(Feuil1!$B$3:$B$4,Feuil1!$B$5:$B$6)</c:f>
              <c:strCache>
                <c:ptCount val="4"/>
                <c:pt idx="0">
                  <c:v>Y a eu exclusivement des relations amoureuses  </c:v>
                </c:pt>
                <c:pt idx="1">
                  <c:v>Y a eu à la fois des relations amoureuses et purement sexuelles  </c:v>
                </c:pt>
                <c:pt idx="2">
                  <c:v>Y a eu exclusivement une aventure purement sexuelle  </c:v>
                </c:pt>
                <c:pt idx="3">
                  <c:v>N’a jamais fait de rencontre sur un site ou une appli </c:v>
                </c:pt>
              </c:strCache>
            </c:str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28</c:v>
                </c:pt>
                <c:pt idx="1">
                  <c:v>41</c:v>
                </c:pt>
                <c:pt idx="2">
                  <c:v>20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D’avoir une relation sexuelle sans lendemain, juste pour une nuit  </c:v>
                </c:pt>
                <c:pt idx="1">
                  <c:v>D’avoir un rapport sexuel avec une personne sans chercher ensuite à la revoir  </c:v>
                </c:pt>
                <c:pt idx="2">
                  <c:v>D’avoir un rapport sexuel pour lui faire plaisir alors que vous n’en aviez pas vraiment envie 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62</c:v>
                </c:pt>
                <c:pt idx="1">
                  <c:v>55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5921688"/>
        <c:axId val="305921296"/>
      </c:barChart>
      <c:valAx>
        <c:axId val="30592129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5921688"/>
        <c:crosses val="autoZero"/>
        <c:crossBetween val="between"/>
      </c:valAx>
      <c:catAx>
        <c:axId val="305921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fr-FR"/>
          </a:p>
        </c:txPr>
        <c:crossAx val="30592129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375550722015043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47</c:v>
                </c:pt>
                <c:pt idx="1">
                  <c:v>39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6644960"/>
        <c:axId val="305922472"/>
      </c:barChart>
      <c:valAx>
        <c:axId val="305922472"/>
        <c:scaling>
          <c:orientation val="minMax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6644960"/>
        <c:crosses val="autoZero"/>
        <c:crossBetween val="between"/>
      </c:valAx>
      <c:catAx>
        <c:axId val="3066449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592247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375550722015043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8B0D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88B0D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72</c:v>
                </c:pt>
                <c:pt idx="1">
                  <c:v>65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6646136"/>
        <c:axId val="306645744"/>
      </c:barChart>
      <c:valAx>
        <c:axId val="306645744"/>
        <c:scaling>
          <c:orientation val="minMax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6646136"/>
        <c:crosses val="autoZero"/>
        <c:crossBetween val="between"/>
      </c:valAx>
      <c:catAx>
        <c:axId val="3066461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664574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518088520025882"/>
          <c:y val="1.5396622388238133E-2"/>
          <c:w val="0.2723236832051815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28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6648880"/>
        <c:axId val="306648096"/>
      </c:barChart>
      <c:valAx>
        <c:axId val="306648096"/>
        <c:scaling>
          <c:orientation val="minMax"/>
          <c:max val="50"/>
        </c:scaling>
        <c:delete val="1"/>
        <c:axPos val="t"/>
        <c:numFmt formatCode="General" sourceLinked="1"/>
        <c:majorTickMark val="out"/>
        <c:minorTickMark val="none"/>
        <c:tickLblPos val="nextTo"/>
        <c:crossAx val="306648880"/>
        <c:crosses val="autoZero"/>
        <c:crossBetween val="between"/>
      </c:valAx>
      <c:catAx>
        <c:axId val="306648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crossAx val="30664809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39470668175874E-2"/>
          <c:y val="0.21456885949752311"/>
          <c:w val="0.98206760412120442"/>
          <c:h val="0.579504168535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Feuil1!$A$2:$A$5</c:f>
              <c:strCache>
                <c:ptCount val="4"/>
                <c:pt idx="0">
                  <c:v>&lt; à 30 ans </c:v>
                </c:pt>
                <c:pt idx="1">
                  <c:v>30 à 39 ans</c:v>
                </c:pt>
                <c:pt idx="2">
                  <c:v>40 à 49 ans</c:v>
                </c:pt>
                <c:pt idx="3">
                  <c:v>&gt; à 50 ans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21</c:v>
                </c:pt>
                <c:pt idx="1">
                  <c:v>36</c:v>
                </c:pt>
                <c:pt idx="2">
                  <c:v>17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6650056"/>
        <c:axId val="306649664"/>
      </c:barChart>
      <c:valAx>
        <c:axId val="306649664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6650056"/>
        <c:crosses val="autoZero"/>
        <c:crossBetween val="between"/>
      </c:valAx>
      <c:catAx>
        <c:axId val="306650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r-FR"/>
          </a:p>
        </c:txPr>
        <c:crossAx val="30664966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Feuil1!$A$2:$A$3</c:f>
              <c:strCache>
                <c:ptCount val="2"/>
                <c:pt idx="0">
                  <c:v>Vous aviez un partenaire sexuel régulier ou occasionnel mais pas dans le cadre d’une relation de couple * </c:v>
                </c:pt>
                <c:pt idx="1">
                  <c:v>Vous étiez engagé dans une relation de couple ** 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6651232"/>
        <c:axId val="306650840"/>
      </c:barChart>
      <c:valAx>
        <c:axId val="3066508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6651232"/>
        <c:crosses val="autoZero"/>
        <c:crossBetween val="between"/>
      </c:valAx>
      <c:catAx>
        <c:axId val="306651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fr-FR"/>
          </a:p>
        </c:txPr>
        <c:crossAx val="30665084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8B0D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88B0D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43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6652408"/>
        <c:axId val="307907688"/>
      </c:barChart>
      <c:valAx>
        <c:axId val="307907688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6652408"/>
        <c:crosses val="autoZero"/>
        <c:crossBetween val="between"/>
      </c:valAx>
      <c:catAx>
        <c:axId val="3066524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790768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39470668175874E-2"/>
          <c:y val="0.1877477520603327"/>
          <c:w val="0.98206760412120442"/>
          <c:h val="0.606325275972300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8B0D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88B0D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Feuil1!$A$2:$A$5</c:f>
              <c:strCache>
                <c:ptCount val="4"/>
                <c:pt idx="0">
                  <c:v>&lt; à 30 ans </c:v>
                </c:pt>
                <c:pt idx="1">
                  <c:v>30 à 49 ans</c:v>
                </c:pt>
                <c:pt idx="2">
                  <c:v>40 à 49 ans</c:v>
                </c:pt>
                <c:pt idx="3">
                  <c:v>&gt; à 50 ans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72</c:v>
                </c:pt>
                <c:pt idx="1">
                  <c:v>29</c:v>
                </c:pt>
                <c:pt idx="2">
                  <c:v>31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7908864"/>
        <c:axId val="307908472"/>
      </c:barChart>
      <c:valAx>
        <c:axId val="30790847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7908864"/>
        <c:crosses val="autoZero"/>
        <c:crossBetween val="between"/>
      </c:valAx>
      <c:catAx>
        <c:axId val="30790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r-FR"/>
          </a:p>
        </c:txPr>
        <c:crossAx val="30790847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518088520025882"/>
          <c:y val="1.5396622388238133E-2"/>
          <c:w val="0.2723236832051815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18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7910432"/>
        <c:axId val="307910040"/>
      </c:barChart>
      <c:valAx>
        <c:axId val="307910040"/>
        <c:scaling>
          <c:orientation val="minMax"/>
          <c:max val="50"/>
        </c:scaling>
        <c:delete val="1"/>
        <c:axPos val="t"/>
        <c:numFmt formatCode="General" sourceLinked="1"/>
        <c:majorTickMark val="out"/>
        <c:minorTickMark val="none"/>
        <c:tickLblPos val="nextTo"/>
        <c:crossAx val="307910432"/>
        <c:crosses val="autoZero"/>
        <c:crossBetween val="between"/>
      </c:valAx>
      <c:catAx>
        <c:axId val="307910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30791004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64 ans  </c:v>
                </c:pt>
                <c:pt idx="4">
                  <c:v> 65 ans et plus  </c:v>
                </c:pt>
                <c:pt idx="6">
                  <c:v> Diplômé du supérieur (&gt; à BAC+3) </c:v>
                </c:pt>
                <c:pt idx="7">
                  <c:v> Diplômé du supérieur (BAC+2)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 Cadre et profession intel. sup. </c:v>
                </c:pt>
                <c:pt idx="12">
                  <c:v> Profession intermédiaire </c:v>
                </c:pt>
                <c:pt idx="13">
                  <c:v> Employé  </c:v>
                </c:pt>
                <c:pt idx="14">
                  <c:v> Ouvrier  </c:v>
                </c:pt>
                <c:pt idx="16">
                  <c:v>CHEF D'ENTREPRISE </c:v>
                </c:pt>
                <c:pt idx="17">
                  <c:v>SALARIES  </c:v>
                </c:pt>
                <c:pt idx="18">
                  <c:v> Salarié du secteur privé  </c:v>
                </c:pt>
                <c:pt idx="19">
                  <c:v> Salarié du secteur public  </c:v>
                </c:pt>
                <c:pt idx="20">
                  <c:v>CHOMEUR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Sans religion </c:v>
                </c:pt>
                <c:pt idx="26">
                  <c:v>Autres religions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36</c:v>
                </c:pt>
                <c:pt idx="1">
                  <c:v>59</c:v>
                </c:pt>
                <c:pt idx="2">
                  <c:v>24</c:v>
                </c:pt>
                <c:pt idx="3">
                  <c:v>15</c:v>
                </c:pt>
                <c:pt idx="4">
                  <c:v>16</c:v>
                </c:pt>
                <c:pt idx="6">
                  <c:v>41</c:v>
                </c:pt>
                <c:pt idx="7">
                  <c:v>42</c:v>
                </c:pt>
                <c:pt idx="8">
                  <c:v>37</c:v>
                </c:pt>
                <c:pt idx="9">
                  <c:v>28</c:v>
                </c:pt>
                <c:pt idx="11">
                  <c:v>33</c:v>
                </c:pt>
                <c:pt idx="12">
                  <c:v>36</c:v>
                </c:pt>
                <c:pt idx="13">
                  <c:v>50</c:v>
                </c:pt>
                <c:pt idx="14">
                  <c:v>37</c:v>
                </c:pt>
                <c:pt idx="16">
                  <c:v>37</c:v>
                </c:pt>
                <c:pt idx="17">
                  <c:v>38</c:v>
                </c:pt>
                <c:pt idx="18">
                  <c:v>41</c:v>
                </c:pt>
                <c:pt idx="19">
                  <c:v>34</c:v>
                </c:pt>
                <c:pt idx="20">
                  <c:v>35</c:v>
                </c:pt>
                <c:pt idx="22">
                  <c:v>36</c:v>
                </c:pt>
                <c:pt idx="23">
                  <c:v>41</c:v>
                </c:pt>
                <c:pt idx="24">
                  <c:v>30</c:v>
                </c:pt>
                <c:pt idx="25">
                  <c:v>37</c:v>
                </c:pt>
                <c:pt idx="26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233298976"/>
        <c:axId val="233298584"/>
      </c:barChart>
      <c:valAx>
        <c:axId val="233298584"/>
        <c:scaling>
          <c:orientation val="minMax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3298976"/>
        <c:crosses val="autoZero"/>
        <c:crossBetween val="between"/>
      </c:valAx>
      <c:catAx>
        <c:axId val="233298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fr-FR"/>
          </a:p>
        </c:txPr>
        <c:crossAx val="23329858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Feuil1!$A$2:$A$3</c:f>
              <c:strCache>
                <c:ptCount val="2"/>
                <c:pt idx="0">
                  <c:v>D’entretenir des relations sentimentales avec plusieurs personnes en même temps  </c:v>
                </c:pt>
                <c:pt idx="1">
                  <c:v>D’entretenir des relations purement sexuelles avec plusieurs personnes en même temps sans qu’elles soient au courant que vous aviez d’autres partenaires sexuels  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7911608"/>
        <c:axId val="307911216"/>
      </c:barChart>
      <c:valAx>
        <c:axId val="3079112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7911608"/>
        <c:crosses val="autoZero"/>
        <c:crossBetween val="between"/>
      </c:valAx>
      <c:catAx>
        <c:axId val="307911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fr-FR"/>
          </a:p>
        </c:txPr>
        <c:crossAx val="30791121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8B0D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88B0D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31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7912784"/>
        <c:axId val="307912392"/>
      </c:barChart>
      <c:valAx>
        <c:axId val="307912392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7912784"/>
        <c:crosses val="autoZero"/>
        <c:crossBetween val="between"/>
      </c:valAx>
      <c:catAx>
        <c:axId val="3079127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791239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39470668175874E-2"/>
          <c:y val="0.21456885949752311"/>
          <c:w val="0.98206760412120442"/>
          <c:h val="0.579504168535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Feuil1!$A$2:$A$5</c:f>
              <c:strCache>
                <c:ptCount val="4"/>
                <c:pt idx="0">
                  <c:v>&lt; à 30 ans </c:v>
                </c:pt>
                <c:pt idx="1">
                  <c:v>30 à 39 ans</c:v>
                </c:pt>
                <c:pt idx="2">
                  <c:v>40 à 49 ans</c:v>
                </c:pt>
                <c:pt idx="3">
                  <c:v>&gt; à 50 ans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7913960"/>
        <c:axId val="307913568"/>
      </c:barChart>
      <c:valAx>
        <c:axId val="307913568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7913960"/>
        <c:crosses val="autoZero"/>
        <c:crossBetween val="between"/>
      </c:valAx>
      <c:catAx>
        <c:axId val="307913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r-FR"/>
          </a:p>
        </c:txPr>
        <c:crossAx val="307913568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39470668175874E-2"/>
          <c:y val="0.1877477520603327"/>
          <c:w val="0.98206760412120442"/>
          <c:h val="0.606325275972300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8B0D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88B0D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Feuil1!$A$2:$A$5</c:f>
              <c:strCache>
                <c:ptCount val="4"/>
                <c:pt idx="0">
                  <c:v>&lt; à 30 ans </c:v>
                </c:pt>
                <c:pt idx="1">
                  <c:v>30 à 39 ans</c:v>
                </c:pt>
                <c:pt idx="2">
                  <c:v>40 à 49 ans</c:v>
                </c:pt>
                <c:pt idx="3">
                  <c:v>&gt; à 50 ans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47</c:v>
                </c:pt>
                <c:pt idx="1">
                  <c:v>37</c:v>
                </c:pt>
                <c:pt idx="2">
                  <c:v>33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7915136"/>
        <c:axId val="307914744"/>
      </c:barChart>
      <c:valAx>
        <c:axId val="307914744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7915136"/>
        <c:crosses val="autoZero"/>
        <c:crossBetween val="between"/>
      </c:valAx>
      <c:catAx>
        <c:axId val="30791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r-FR"/>
          </a:p>
        </c:txPr>
        <c:crossAx val="30791474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D’avoir un rapport sexuel dès le premier rendez-vous  </c:v>
                </c:pt>
                <c:pt idx="1">
                  <c:v>De la retrouver directement à son domicile ou à votre domicile  </c:v>
                </c:pt>
                <c:pt idx="2">
                  <c:v>D’avoir un rapport sexuel dès le premier rendez-vous tout en sachant d’avance que vous n’alliez pas revoir cette personne 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68</c:v>
                </c:pt>
                <c:pt idx="1">
                  <c:v>61</c:v>
                </c:pt>
                <c:pt idx="2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5918160"/>
        <c:axId val="305918552"/>
      </c:barChart>
      <c:valAx>
        <c:axId val="3059185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5918160"/>
        <c:crosses val="autoZero"/>
        <c:crossBetween val="between"/>
      </c:valAx>
      <c:catAx>
        <c:axId val="305918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fr-FR"/>
          </a:p>
        </c:txPr>
        <c:crossAx val="30591855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51</c:v>
                </c:pt>
                <c:pt idx="1">
                  <c:v>45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5916592"/>
        <c:axId val="305916984"/>
      </c:barChart>
      <c:valAx>
        <c:axId val="30591698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5916592"/>
        <c:crosses val="autoZero"/>
        <c:crossBetween val="between"/>
      </c:valAx>
      <c:catAx>
        <c:axId val="3059165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591698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8B0D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88B0D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80</c:v>
                </c:pt>
                <c:pt idx="1">
                  <c:v>72</c:v>
                </c:pt>
                <c:pt idx="2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5915024"/>
        <c:axId val="305915416"/>
      </c:barChart>
      <c:valAx>
        <c:axId val="305915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5915024"/>
        <c:crosses val="autoZero"/>
        <c:crossBetween val="between"/>
      </c:valAx>
      <c:catAx>
        <c:axId val="3059150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591541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894715727549972"/>
          <c:y val="1.5396646835490566E-2"/>
          <c:w val="0.41746005597917291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Feuil1!$A$2:$A$5</c:f>
              <c:strCache>
                <c:ptCount val="4"/>
                <c:pt idx="0">
                  <c:v>Sur les sites ou applis de rencontre, on est plus exigeant au niveau physique que dans la vraie vie  </c:v>
                </c:pt>
                <c:pt idx="1">
                  <c:v>On peut y avoir un nombre de partenaires sexuels beaucoup plus élevé que dans la vraie vie  </c:v>
                </c:pt>
                <c:pt idx="2">
                  <c:v>Sur les sites ou applis de rencontre, on se dit qu’on peut toujours trouver quelqu’un de mieux  </c:v>
                </c:pt>
                <c:pt idx="3">
                  <c:v>On se sent plus en sécurité avec une personne sélectionnée sur un site ou une appli de rencontre qu’avec quelqu’un rencontré par exemple dans un bar 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63</c:v>
                </c:pt>
                <c:pt idx="1">
                  <c:v>51</c:v>
                </c:pt>
                <c:pt idx="2">
                  <c:v>49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5261176"/>
        <c:axId val="305261568"/>
      </c:barChart>
      <c:valAx>
        <c:axId val="30526156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5261176"/>
        <c:crosses val="autoZero"/>
        <c:crossBetween val="between"/>
      </c:valAx>
      <c:catAx>
        <c:axId val="3052611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fr-FR"/>
          </a:p>
        </c:txPr>
        <c:crossAx val="305261568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60</c:v>
                </c:pt>
                <c:pt idx="1">
                  <c:v>46</c:v>
                </c:pt>
                <c:pt idx="2">
                  <c:v>46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5259608"/>
        <c:axId val="305260000"/>
      </c:barChart>
      <c:valAx>
        <c:axId val="3052600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5259608"/>
        <c:crosses val="autoZero"/>
        <c:crossBetween val="between"/>
      </c:valAx>
      <c:catAx>
        <c:axId val="3052596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526000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8B0D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88B0D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66</c:v>
                </c:pt>
                <c:pt idx="1">
                  <c:v>56</c:v>
                </c:pt>
                <c:pt idx="2">
                  <c:v>52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5256472"/>
        <c:axId val="305257256"/>
      </c:barChart>
      <c:valAx>
        <c:axId val="3052572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05256472"/>
        <c:crosses val="autoZero"/>
        <c:crossBetween val="between"/>
      </c:valAx>
      <c:catAx>
        <c:axId val="3052564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525725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64 ans  </c:v>
                </c:pt>
                <c:pt idx="4">
                  <c:v> 65 ans et plus  </c:v>
                </c:pt>
                <c:pt idx="6">
                  <c:v> Diplômé du supérieur (&gt; à BAC+3) </c:v>
                </c:pt>
                <c:pt idx="7">
                  <c:v> Diplômé du supérieur (BAC+2)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 Cadre et profession intel. sup. </c:v>
                </c:pt>
                <c:pt idx="12">
                  <c:v> Profession intermédiaire </c:v>
                </c:pt>
                <c:pt idx="13">
                  <c:v> Employé  </c:v>
                </c:pt>
                <c:pt idx="14">
                  <c:v> Ouvrier  </c:v>
                </c:pt>
                <c:pt idx="16">
                  <c:v>CHEF D'ENTREPRISE </c:v>
                </c:pt>
                <c:pt idx="17">
                  <c:v>SALARIES  </c:v>
                </c:pt>
                <c:pt idx="18">
                  <c:v> Salarié du secteur privé  </c:v>
                </c:pt>
                <c:pt idx="19">
                  <c:v> Salarié du secteur public  </c:v>
                </c:pt>
                <c:pt idx="20">
                  <c:v>CHOMEUR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Autres religions </c:v>
                </c:pt>
                <c:pt idx="26">
                  <c:v>Sans religion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37</c:v>
                </c:pt>
                <c:pt idx="1">
                  <c:v>38</c:v>
                </c:pt>
                <c:pt idx="2">
                  <c:v>14</c:v>
                </c:pt>
                <c:pt idx="3">
                  <c:v>8</c:v>
                </c:pt>
                <c:pt idx="4">
                  <c:v>2</c:v>
                </c:pt>
                <c:pt idx="6">
                  <c:v>23</c:v>
                </c:pt>
                <c:pt idx="7">
                  <c:v>25</c:v>
                </c:pt>
                <c:pt idx="8">
                  <c:v>25</c:v>
                </c:pt>
                <c:pt idx="9">
                  <c:v>16</c:v>
                </c:pt>
                <c:pt idx="11">
                  <c:v>35</c:v>
                </c:pt>
                <c:pt idx="12">
                  <c:v>14</c:v>
                </c:pt>
                <c:pt idx="13">
                  <c:v>26</c:v>
                </c:pt>
                <c:pt idx="14">
                  <c:v>21</c:v>
                </c:pt>
                <c:pt idx="16">
                  <c:v>30</c:v>
                </c:pt>
                <c:pt idx="17">
                  <c:v>23</c:v>
                </c:pt>
                <c:pt idx="18">
                  <c:v>26</c:v>
                </c:pt>
                <c:pt idx="19">
                  <c:v>17</c:v>
                </c:pt>
                <c:pt idx="20">
                  <c:v>38</c:v>
                </c:pt>
                <c:pt idx="22">
                  <c:v>18</c:v>
                </c:pt>
                <c:pt idx="23">
                  <c:v>19</c:v>
                </c:pt>
                <c:pt idx="24">
                  <c:v>18</c:v>
                </c:pt>
                <c:pt idx="25">
                  <c:v>23</c:v>
                </c:pt>
                <c:pt idx="26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233762608"/>
        <c:axId val="233300544"/>
      </c:barChart>
      <c:valAx>
        <c:axId val="233300544"/>
        <c:scaling>
          <c:orientation val="minMax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3762608"/>
        <c:crosses val="autoZero"/>
        <c:crossBetween val="between"/>
      </c:valAx>
      <c:catAx>
        <c:axId val="233762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noFill/>
              </a:defRPr>
            </a:pPr>
            <a:endParaRPr lang="fr-FR"/>
          </a:p>
        </c:txPr>
        <c:crossAx val="23330054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59 ans  </c:v>
                </c:pt>
                <c:pt idx="4">
                  <c:v> 60 ans et plus  </c:v>
                </c:pt>
                <c:pt idx="6">
                  <c:v> Diplômé du supérieur (2e ou 3e cycle) </c:v>
                </c:pt>
                <c:pt idx="7">
                  <c:v> Diplômé du supérieur (1er cycle)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Chef d'entreprise, indépendant</c:v>
                </c:pt>
                <c:pt idx="12">
                  <c:v> Cadre et profession intel. sup. </c:v>
                </c:pt>
                <c:pt idx="13">
                  <c:v> Profession intermédiaire </c:v>
                </c:pt>
                <c:pt idx="14">
                  <c:v> Employé et ouvriers </c:v>
                </c:pt>
                <c:pt idx="16">
                  <c:v> Catégories aisées  </c:v>
                </c:pt>
                <c:pt idx="17">
                  <c:v> Classes moyennes supérieures  </c:v>
                </c:pt>
                <c:pt idx="18">
                  <c:v> Classes moyennes inférieures  </c:v>
                </c:pt>
                <c:pt idx="19">
                  <c:v> Catégories modestes  </c:v>
                </c:pt>
                <c:pt idx="20">
                  <c:v> Catégories pauvres  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Sans religion </c:v>
                </c:pt>
                <c:pt idx="26">
                  <c:v>Autres religions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50</c:v>
                </c:pt>
                <c:pt idx="1">
                  <c:v>67</c:v>
                </c:pt>
                <c:pt idx="2">
                  <c:v>52</c:v>
                </c:pt>
                <c:pt idx="3">
                  <c:v>37</c:v>
                </c:pt>
                <c:pt idx="4">
                  <c:v>28</c:v>
                </c:pt>
                <c:pt idx="6">
                  <c:v>61</c:v>
                </c:pt>
                <c:pt idx="7">
                  <c:v>62</c:v>
                </c:pt>
                <c:pt idx="8">
                  <c:v>38</c:v>
                </c:pt>
                <c:pt idx="9">
                  <c:v>31</c:v>
                </c:pt>
                <c:pt idx="11">
                  <c:v>97</c:v>
                </c:pt>
                <c:pt idx="12">
                  <c:v>53</c:v>
                </c:pt>
                <c:pt idx="13">
                  <c:v>51</c:v>
                </c:pt>
                <c:pt idx="14">
                  <c:v>48</c:v>
                </c:pt>
                <c:pt idx="16">
                  <c:v>46</c:v>
                </c:pt>
                <c:pt idx="17">
                  <c:v>56</c:v>
                </c:pt>
                <c:pt idx="18">
                  <c:v>46</c:v>
                </c:pt>
                <c:pt idx="19">
                  <c:v>46</c:v>
                </c:pt>
                <c:pt idx="20">
                  <c:v>37</c:v>
                </c:pt>
                <c:pt idx="22">
                  <c:v>58</c:v>
                </c:pt>
                <c:pt idx="23">
                  <c:v>43</c:v>
                </c:pt>
                <c:pt idx="24">
                  <c:v>45</c:v>
                </c:pt>
                <c:pt idx="25">
                  <c:v>48</c:v>
                </c:pt>
                <c:pt idx="26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232492312"/>
        <c:axId val="232492704"/>
      </c:barChart>
      <c:valAx>
        <c:axId val="232492704"/>
        <c:scaling>
          <c:orientation val="minMax"/>
          <c:min val="10"/>
        </c:scaling>
        <c:delete val="1"/>
        <c:axPos val="t"/>
        <c:numFmt formatCode="General" sourceLinked="1"/>
        <c:majorTickMark val="out"/>
        <c:minorTickMark val="none"/>
        <c:tickLblPos val="nextTo"/>
        <c:crossAx val="232492312"/>
        <c:crosses val="autoZero"/>
        <c:crossBetween val="between"/>
      </c:valAx>
      <c:catAx>
        <c:axId val="232492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noFill/>
              </a:defRPr>
            </a:pPr>
            <a:endParaRPr lang="fr-FR"/>
          </a:p>
        </c:txPr>
        <c:crossAx val="23249270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59 ans  </c:v>
                </c:pt>
                <c:pt idx="4">
                  <c:v> 60 ans et plus  </c:v>
                </c:pt>
                <c:pt idx="6">
                  <c:v> Diplômé du supérieur (2e ou 3e cycle) </c:v>
                </c:pt>
                <c:pt idx="7">
                  <c:v> Diplômé du supérieur (1er cycle)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Chef d'entreprise, indépendant</c:v>
                </c:pt>
                <c:pt idx="12">
                  <c:v> Cadre et profession intel. sup. </c:v>
                </c:pt>
                <c:pt idx="13">
                  <c:v> Profession intermédiaire </c:v>
                </c:pt>
                <c:pt idx="14">
                  <c:v> Employé et ouvriers </c:v>
                </c:pt>
                <c:pt idx="16">
                  <c:v> Catégories aisées  </c:v>
                </c:pt>
                <c:pt idx="17">
                  <c:v> Classes moyennes supérieures  </c:v>
                </c:pt>
                <c:pt idx="18">
                  <c:v> Classes moyennes inférieures  </c:v>
                </c:pt>
                <c:pt idx="19">
                  <c:v> Catégories modestes  </c:v>
                </c:pt>
                <c:pt idx="20">
                  <c:v> Catégories pauvres  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Sans religion </c:v>
                </c:pt>
                <c:pt idx="26">
                  <c:v>Autres religions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77</c:v>
                </c:pt>
                <c:pt idx="1">
                  <c:v>61</c:v>
                </c:pt>
                <c:pt idx="2">
                  <c:v>58</c:v>
                </c:pt>
                <c:pt idx="3">
                  <c:v>45</c:v>
                </c:pt>
                <c:pt idx="4">
                  <c:v>47</c:v>
                </c:pt>
                <c:pt idx="6">
                  <c:v>57</c:v>
                </c:pt>
                <c:pt idx="7">
                  <c:v>58</c:v>
                </c:pt>
                <c:pt idx="8">
                  <c:v>54</c:v>
                </c:pt>
                <c:pt idx="9">
                  <c:v>52</c:v>
                </c:pt>
                <c:pt idx="11">
                  <c:v>52</c:v>
                </c:pt>
                <c:pt idx="12">
                  <c:v>72</c:v>
                </c:pt>
                <c:pt idx="13">
                  <c:v>60</c:v>
                </c:pt>
                <c:pt idx="14">
                  <c:v>55</c:v>
                </c:pt>
                <c:pt idx="16">
                  <c:v>55</c:v>
                </c:pt>
                <c:pt idx="17">
                  <c:v>67</c:v>
                </c:pt>
                <c:pt idx="18">
                  <c:v>58</c:v>
                </c:pt>
                <c:pt idx="19">
                  <c:v>54</c:v>
                </c:pt>
                <c:pt idx="20">
                  <c:v>46</c:v>
                </c:pt>
                <c:pt idx="22">
                  <c:v>55</c:v>
                </c:pt>
                <c:pt idx="23">
                  <c:v>54</c:v>
                </c:pt>
                <c:pt idx="24">
                  <c:v>55</c:v>
                </c:pt>
                <c:pt idx="25">
                  <c:v>55</c:v>
                </c:pt>
                <c:pt idx="26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490744"/>
        <c:axId val="232491528"/>
      </c:barChart>
      <c:valAx>
        <c:axId val="232491528"/>
        <c:scaling>
          <c:orientation val="minMax"/>
          <c:min val="10"/>
        </c:scaling>
        <c:delete val="1"/>
        <c:axPos val="t"/>
        <c:numFmt formatCode="General" sourceLinked="1"/>
        <c:majorTickMark val="out"/>
        <c:minorTickMark val="none"/>
        <c:tickLblPos val="nextTo"/>
        <c:crossAx val="232490744"/>
        <c:crosses val="autoZero"/>
        <c:crossBetween val="between"/>
      </c:valAx>
      <c:catAx>
        <c:axId val="232490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/>
            </a:pPr>
            <a:endParaRPr lang="fr-FR"/>
          </a:p>
        </c:txPr>
        <c:crossAx val="232491528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111"/>
          <c:y val="1.6381150247478649E-2"/>
          <c:w val="0.408022753741800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Très satisfait </c:v>
                </c:pt>
                <c:pt idx="25">
                  <c:v>Assez satisfait </c:v>
                </c:pt>
                <c:pt idx="26">
                  <c:v>Peu ou pas du tout satisfait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54</c:v>
                </c:pt>
                <c:pt idx="1">
                  <c:v>51</c:v>
                </c:pt>
                <c:pt idx="2">
                  <c:v>59</c:v>
                </c:pt>
                <c:pt idx="4">
                  <c:v>55</c:v>
                </c:pt>
                <c:pt idx="5">
                  <c:v>80</c:v>
                </c:pt>
                <c:pt idx="6">
                  <c:v>76</c:v>
                </c:pt>
                <c:pt idx="8">
                  <c:v>41</c:v>
                </c:pt>
                <c:pt idx="9">
                  <c:v>50</c:v>
                </c:pt>
                <c:pt idx="10">
                  <c:v>61</c:v>
                </c:pt>
                <c:pt idx="11">
                  <c:v>57</c:v>
                </c:pt>
                <c:pt idx="12">
                  <c:v>70</c:v>
                </c:pt>
                <c:pt idx="14">
                  <c:v>60</c:v>
                </c:pt>
                <c:pt idx="15">
                  <c:v>58</c:v>
                </c:pt>
                <c:pt idx="16">
                  <c:v>55</c:v>
                </c:pt>
                <c:pt idx="17">
                  <c:v>50</c:v>
                </c:pt>
                <c:pt idx="18">
                  <c:v>64</c:v>
                </c:pt>
                <c:pt idx="20">
                  <c:v>56</c:v>
                </c:pt>
                <c:pt idx="21">
                  <c:v>56</c:v>
                </c:pt>
                <c:pt idx="22">
                  <c:v>60</c:v>
                </c:pt>
                <c:pt idx="24">
                  <c:v>53</c:v>
                </c:pt>
                <c:pt idx="25">
                  <c:v>59</c:v>
                </c:pt>
                <c:pt idx="26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554160"/>
        <c:axId val="235554552"/>
      </c:barChart>
      <c:valAx>
        <c:axId val="235554552"/>
        <c:scaling>
          <c:orientation val="minMax"/>
          <c:max val="90"/>
          <c:min val="10"/>
        </c:scaling>
        <c:delete val="1"/>
        <c:axPos val="t"/>
        <c:numFmt formatCode="General" sourceLinked="1"/>
        <c:majorTickMark val="out"/>
        <c:minorTickMark val="none"/>
        <c:tickLblPos val="nextTo"/>
        <c:crossAx val="235554160"/>
        <c:crosses val="autoZero"/>
        <c:crossBetween val="between"/>
      </c:valAx>
      <c:catAx>
        <c:axId val="235554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/>
            </a:pPr>
            <a:endParaRPr lang="fr-FR"/>
          </a:p>
        </c:txPr>
        <c:crossAx val="23555455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111"/>
          <c:y val="1.6381150247478649E-2"/>
          <c:w val="0.408022753741800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Très satisfait </c:v>
                </c:pt>
                <c:pt idx="25">
                  <c:v>Assez satisfait </c:v>
                </c:pt>
                <c:pt idx="26">
                  <c:v>Peu ou pas du tout satisfait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44</c:v>
                </c:pt>
                <c:pt idx="1">
                  <c:v>63</c:v>
                </c:pt>
                <c:pt idx="2">
                  <c:v>47</c:v>
                </c:pt>
                <c:pt idx="4">
                  <c:v>48</c:v>
                </c:pt>
                <c:pt idx="5">
                  <c:v>85</c:v>
                </c:pt>
                <c:pt idx="6">
                  <c:v>62</c:v>
                </c:pt>
                <c:pt idx="8">
                  <c:v>41</c:v>
                </c:pt>
                <c:pt idx="9">
                  <c:v>51</c:v>
                </c:pt>
                <c:pt idx="10">
                  <c:v>34</c:v>
                </c:pt>
                <c:pt idx="11">
                  <c:v>54</c:v>
                </c:pt>
                <c:pt idx="12">
                  <c:v>61</c:v>
                </c:pt>
                <c:pt idx="14">
                  <c:v>44</c:v>
                </c:pt>
                <c:pt idx="15">
                  <c:v>57</c:v>
                </c:pt>
                <c:pt idx="16">
                  <c:v>44</c:v>
                </c:pt>
                <c:pt idx="17">
                  <c:v>39</c:v>
                </c:pt>
                <c:pt idx="18">
                  <c:v>62</c:v>
                </c:pt>
                <c:pt idx="20">
                  <c:v>44</c:v>
                </c:pt>
                <c:pt idx="21">
                  <c:v>47</c:v>
                </c:pt>
                <c:pt idx="22">
                  <c:v>55</c:v>
                </c:pt>
                <c:pt idx="24">
                  <c:v>44</c:v>
                </c:pt>
                <c:pt idx="25">
                  <c:v>47</c:v>
                </c:pt>
                <c:pt idx="26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552200"/>
        <c:axId val="235552592"/>
      </c:barChart>
      <c:valAx>
        <c:axId val="235552592"/>
        <c:scaling>
          <c:orientation val="minMax"/>
          <c:max val="90"/>
          <c:min val="10"/>
        </c:scaling>
        <c:delete val="1"/>
        <c:axPos val="t"/>
        <c:numFmt formatCode="General" sourceLinked="1"/>
        <c:majorTickMark val="out"/>
        <c:minorTickMark val="none"/>
        <c:tickLblPos val="nextTo"/>
        <c:crossAx val="235552200"/>
        <c:crosses val="autoZero"/>
        <c:crossBetween val="between"/>
      </c:valAx>
      <c:catAx>
        <c:axId val="2355522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555259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59 ans  </c:v>
                </c:pt>
                <c:pt idx="4">
                  <c:v> 60 ans et plus  </c:v>
                </c:pt>
                <c:pt idx="6">
                  <c:v> Diplômé du supérieur (2e ou 3e cycle) </c:v>
                </c:pt>
                <c:pt idx="7">
                  <c:v> Diplômé du supérieur (1er cycle)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Chef d'entreprise, indépendant</c:v>
                </c:pt>
                <c:pt idx="12">
                  <c:v> Cadre et profession intel. sup. </c:v>
                </c:pt>
                <c:pt idx="13">
                  <c:v> Profession intermédiaire </c:v>
                </c:pt>
                <c:pt idx="14">
                  <c:v> Employé et ouvriers </c:v>
                </c:pt>
                <c:pt idx="16">
                  <c:v> Catégories aisées  </c:v>
                </c:pt>
                <c:pt idx="17">
                  <c:v> Classes moyennes supérieures  </c:v>
                </c:pt>
                <c:pt idx="18">
                  <c:v> Classes moyennes inférieures  </c:v>
                </c:pt>
                <c:pt idx="19">
                  <c:v> Catégories modestes  </c:v>
                </c:pt>
                <c:pt idx="20">
                  <c:v> Catégories pauvres  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Sans religion </c:v>
                </c:pt>
                <c:pt idx="26">
                  <c:v>Autres religions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56</c:v>
                </c:pt>
                <c:pt idx="1">
                  <c:v>51</c:v>
                </c:pt>
                <c:pt idx="2">
                  <c:v>47</c:v>
                </c:pt>
                <c:pt idx="3">
                  <c:v>39</c:v>
                </c:pt>
                <c:pt idx="4">
                  <c:v>37</c:v>
                </c:pt>
                <c:pt idx="6">
                  <c:v>44</c:v>
                </c:pt>
                <c:pt idx="7">
                  <c:v>52</c:v>
                </c:pt>
                <c:pt idx="8">
                  <c:v>49</c:v>
                </c:pt>
                <c:pt idx="9">
                  <c:v>39</c:v>
                </c:pt>
                <c:pt idx="11">
                  <c:v>64</c:v>
                </c:pt>
                <c:pt idx="12">
                  <c:v>44</c:v>
                </c:pt>
                <c:pt idx="13">
                  <c:v>48</c:v>
                </c:pt>
                <c:pt idx="14">
                  <c:v>48</c:v>
                </c:pt>
                <c:pt idx="16">
                  <c:v>41</c:v>
                </c:pt>
                <c:pt idx="17">
                  <c:v>36</c:v>
                </c:pt>
                <c:pt idx="18">
                  <c:v>55</c:v>
                </c:pt>
                <c:pt idx="19">
                  <c:v>48</c:v>
                </c:pt>
                <c:pt idx="20">
                  <c:v>45</c:v>
                </c:pt>
                <c:pt idx="22">
                  <c:v>56</c:v>
                </c:pt>
                <c:pt idx="23">
                  <c:v>45</c:v>
                </c:pt>
                <c:pt idx="24">
                  <c:v>43</c:v>
                </c:pt>
                <c:pt idx="25">
                  <c:v>44</c:v>
                </c:pt>
                <c:pt idx="26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304429064"/>
        <c:axId val="235551416"/>
      </c:barChart>
      <c:valAx>
        <c:axId val="235551416"/>
        <c:scaling>
          <c:orientation val="minMax"/>
          <c:max val="11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4429064"/>
        <c:crosses val="autoZero"/>
        <c:crossBetween val="between"/>
      </c:valAx>
      <c:catAx>
        <c:axId val="304429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noFill/>
              </a:defRPr>
            </a:pPr>
            <a:endParaRPr lang="fr-FR"/>
          </a:p>
        </c:txPr>
        <c:crossAx val="23555141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59 ans  </c:v>
                </c:pt>
                <c:pt idx="4">
                  <c:v> 60 ans et plus  </c:v>
                </c:pt>
                <c:pt idx="6">
                  <c:v> Diplômé du supérieur (2e ou 3e cycle) </c:v>
                </c:pt>
                <c:pt idx="7">
                  <c:v> Diplômé du supérieur (1er cycle)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Chef d'entreprise, indépendant</c:v>
                </c:pt>
                <c:pt idx="12">
                  <c:v> Cadre et profession intel. sup. </c:v>
                </c:pt>
                <c:pt idx="13">
                  <c:v> Profession intermédiaire </c:v>
                </c:pt>
                <c:pt idx="14">
                  <c:v> Employé et ouvriers </c:v>
                </c:pt>
                <c:pt idx="16">
                  <c:v> Catégories aisées  </c:v>
                </c:pt>
                <c:pt idx="17">
                  <c:v> Classes moyennes supérieures  </c:v>
                </c:pt>
                <c:pt idx="18">
                  <c:v> Classes moyennes inférieures  </c:v>
                </c:pt>
                <c:pt idx="19">
                  <c:v> Catégories modestes  </c:v>
                </c:pt>
                <c:pt idx="20">
                  <c:v> Catégories pauvres  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Sans religion </c:v>
                </c:pt>
                <c:pt idx="26">
                  <c:v>Autres religions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78</c:v>
                </c:pt>
                <c:pt idx="1">
                  <c:v>54</c:v>
                </c:pt>
                <c:pt idx="2">
                  <c:v>50</c:v>
                </c:pt>
                <c:pt idx="3">
                  <c:v>49</c:v>
                </c:pt>
                <c:pt idx="4">
                  <c:v>42</c:v>
                </c:pt>
                <c:pt idx="6">
                  <c:v>48</c:v>
                </c:pt>
                <c:pt idx="7">
                  <c:v>56</c:v>
                </c:pt>
                <c:pt idx="8">
                  <c:v>46</c:v>
                </c:pt>
                <c:pt idx="9">
                  <c:v>51</c:v>
                </c:pt>
                <c:pt idx="11">
                  <c:v>57</c:v>
                </c:pt>
                <c:pt idx="12">
                  <c:v>58</c:v>
                </c:pt>
                <c:pt idx="13">
                  <c:v>50</c:v>
                </c:pt>
                <c:pt idx="14">
                  <c:v>55</c:v>
                </c:pt>
                <c:pt idx="16">
                  <c:v>49</c:v>
                </c:pt>
                <c:pt idx="17">
                  <c:v>54</c:v>
                </c:pt>
                <c:pt idx="18">
                  <c:v>53</c:v>
                </c:pt>
                <c:pt idx="19">
                  <c:v>56</c:v>
                </c:pt>
                <c:pt idx="20">
                  <c:v>45</c:v>
                </c:pt>
                <c:pt idx="22">
                  <c:v>44</c:v>
                </c:pt>
                <c:pt idx="23">
                  <c:v>51</c:v>
                </c:pt>
                <c:pt idx="24">
                  <c:v>50</c:v>
                </c:pt>
                <c:pt idx="25">
                  <c:v>53</c:v>
                </c:pt>
                <c:pt idx="26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106544"/>
        <c:axId val="235106936"/>
      </c:barChart>
      <c:valAx>
        <c:axId val="235106936"/>
        <c:scaling>
          <c:orientation val="minMax"/>
          <c:max val="11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5106544"/>
        <c:crosses val="autoZero"/>
        <c:crossBetween val="between"/>
      </c:valAx>
      <c:catAx>
        <c:axId val="235106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/>
            </a:pPr>
            <a:endParaRPr lang="fr-FR"/>
          </a:p>
        </c:txPr>
        <c:crossAx val="23510693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111"/>
          <c:y val="1.6381150247478649E-2"/>
          <c:w val="0.408022753741800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Très satisfait </c:v>
                </c:pt>
                <c:pt idx="25">
                  <c:v>Assez satisfait </c:v>
                </c:pt>
                <c:pt idx="26">
                  <c:v>Peu ou pas du tout satisfait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44</c:v>
                </c:pt>
                <c:pt idx="1">
                  <c:v>50</c:v>
                </c:pt>
                <c:pt idx="2">
                  <c:v>47</c:v>
                </c:pt>
                <c:pt idx="4">
                  <c:v>49</c:v>
                </c:pt>
                <c:pt idx="5">
                  <c:v>19</c:v>
                </c:pt>
                <c:pt idx="6">
                  <c:v>100</c:v>
                </c:pt>
                <c:pt idx="8">
                  <c:v>48</c:v>
                </c:pt>
                <c:pt idx="9">
                  <c:v>46</c:v>
                </c:pt>
                <c:pt idx="10">
                  <c:v>52</c:v>
                </c:pt>
                <c:pt idx="11">
                  <c:v>41</c:v>
                </c:pt>
                <c:pt idx="12">
                  <c:v>58</c:v>
                </c:pt>
                <c:pt idx="14">
                  <c:v>46</c:v>
                </c:pt>
                <c:pt idx="15">
                  <c:v>49</c:v>
                </c:pt>
                <c:pt idx="16">
                  <c:v>58</c:v>
                </c:pt>
                <c:pt idx="17">
                  <c:v>37</c:v>
                </c:pt>
                <c:pt idx="18">
                  <c:v>42</c:v>
                </c:pt>
                <c:pt idx="20">
                  <c:v>44</c:v>
                </c:pt>
                <c:pt idx="21">
                  <c:v>51</c:v>
                </c:pt>
                <c:pt idx="22">
                  <c:v>51</c:v>
                </c:pt>
                <c:pt idx="24">
                  <c:v>45</c:v>
                </c:pt>
                <c:pt idx="25">
                  <c:v>47</c:v>
                </c:pt>
                <c:pt idx="26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847560"/>
        <c:axId val="304848736"/>
      </c:barChart>
      <c:valAx>
        <c:axId val="304848736"/>
        <c:scaling>
          <c:orientation val="minMax"/>
          <c:max val="11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4847560"/>
        <c:crosses val="autoZero"/>
        <c:crossBetween val="between"/>
      </c:valAx>
      <c:catAx>
        <c:axId val="304847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484873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111"/>
          <c:y val="1.6381150247478649E-2"/>
          <c:w val="0.408022753741800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Très satisfait </c:v>
                </c:pt>
                <c:pt idx="25">
                  <c:v>Assez satisfait </c:v>
                </c:pt>
                <c:pt idx="26">
                  <c:v>Peu ou pas du tout satisfait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48</c:v>
                </c:pt>
                <c:pt idx="1">
                  <c:v>57</c:v>
                </c:pt>
                <c:pt idx="2">
                  <c:v>59</c:v>
                </c:pt>
                <c:pt idx="4">
                  <c:v>53</c:v>
                </c:pt>
                <c:pt idx="5">
                  <c:v>74</c:v>
                </c:pt>
                <c:pt idx="6">
                  <c:v>74</c:v>
                </c:pt>
                <c:pt idx="8">
                  <c:v>45</c:v>
                </c:pt>
                <c:pt idx="9">
                  <c:v>51</c:v>
                </c:pt>
                <c:pt idx="10">
                  <c:v>60</c:v>
                </c:pt>
                <c:pt idx="11">
                  <c:v>51</c:v>
                </c:pt>
                <c:pt idx="12">
                  <c:v>66</c:v>
                </c:pt>
                <c:pt idx="14">
                  <c:v>56</c:v>
                </c:pt>
                <c:pt idx="15">
                  <c:v>62</c:v>
                </c:pt>
                <c:pt idx="16">
                  <c:v>54</c:v>
                </c:pt>
                <c:pt idx="17">
                  <c:v>49</c:v>
                </c:pt>
                <c:pt idx="18">
                  <c:v>51</c:v>
                </c:pt>
                <c:pt idx="20">
                  <c:v>47</c:v>
                </c:pt>
                <c:pt idx="21">
                  <c:v>52</c:v>
                </c:pt>
                <c:pt idx="22">
                  <c:v>69</c:v>
                </c:pt>
                <c:pt idx="24">
                  <c:v>48</c:v>
                </c:pt>
                <c:pt idx="25">
                  <c:v>54</c:v>
                </c:pt>
                <c:pt idx="2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763392"/>
        <c:axId val="233763000"/>
      </c:barChart>
      <c:valAx>
        <c:axId val="233763000"/>
        <c:scaling>
          <c:orientation val="minMax"/>
          <c:max val="11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3763392"/>
        <c:crosses val="autoZero"/>
        <c:crossBetween val="between"/>
      </c:valAx>
      <c:catAx>
        <c:axId val="233763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/>
            </a:pPr>
            <a:endParaRPr lang="fr-FR"/>
          </a:p>
        </c:txPr>
        <c:crossAx val="23376300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894715727549972"/>
          <c:y val="1.5396646835490566E-2"/>
          <c:w val="0.41746005597917291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Feuil1!$A$2:$A$5</c:f>
              <c:strCache>
                <c:ptCount val="4"/>
                <c:pt idx="0">
                  <c:v>Sur les sites ou applis de rencontre, on est plus exigeant au niveau physique que dans la vraie vie  </c:v>
                </c:pt>
                <c:pt idx="1">
                  <c:v>Sur les sites ou applis de rencontre, on se dit qu’on peut toujours trouver quelqu’un de mieux  </c:v>
                </c:pt>
                <c:pt idx="2">
                  <c:v>On peut y avoir un nombre de partenaires sexuels beaucoup plus élevé que dans la vraie vie  </c:v>
                </c:pt>
                <c:pt idx="3">
                  <c:v>On se sent plus en sécurité avec une personne sélectionnée sur un site ou une appli de rencontre qu’avec quelqu’un rencontré par exemple dans un bar 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77</c:v>
                </c:pt>
                <c:pt idx="1">
                  <c:v>70</c:v>
                </c:pt>
                <c:pt idx="2">
                  <c:v>63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3204968"/>
        <c:axId val="235747416"/>
      </c:barChart>
      <c:valAx>
        <c:axId val="2357474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33204968"/>
        <c:crosses val="autoZero"/>
        <c:crossBetween val="between"/>
      </c:valAx>
      <c:catAx>
        <c:axId val="233204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fr-FR"/>
          </a:p>
        </c:txPr>
        <c:crossAx val="235747416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74</c:v>
                </c:pt>
                <c:pt idx="1">
                  <c:v>66</c:v>
                </c:pt>
                <c:pt idx="2">
                  <c:v>59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2489088"/>
        <c:axId val="233201440"/>
      </c:barChart>
      <c:valAx>
        <c:axId val="2332014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32489088"/>
        <c:crosses val="autoZero"/>
        <c:crossBetween val="between"/>
      </c:valAx>
      <c:catAx>
        <c:axId val="2324890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320144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86722270838828E-2"/>
          <c:y val="3.3651160257937102E-2"/>
          <c:w val="0.91971315651202157"/>
          <c:h val="0.966348854533020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Assez rarement </c:v>
                </c:pt>
              </c:strCache>
            </c:strRef>
          </c:tx>
          <c:spPr>
            <a:solidFill>
              <a:srgbClr val="003366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Arial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Parfois </c:v>
                </c:pt>
              </c:strCache>
            </c:strRef>
          </c:tx>
          <c:spPr>
            <a:solidFill>
              <a:srgbClr val="003366">
                <a:alpha val="7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Trebuchet MS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Souvent </c:v>
                </c:pt>
              </c:strCache>
            </c:strRef>
          </c:tx>
          <c:spPr>
            <a:solidFill>
              <a:srgbClr val="003366">
                <a:alpha val="50000"/>
              </a:srgb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Calibri" pitchFamily="34" charset="0"/>
                    <a:ea typeface="Arial"/>
                    <a:cs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233764960"/>
        <c:axId val="233765352"/>
      </c:barChart>
      <c:catAx>
        <c:axId val="2337649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33765352"/>
        <c:crosses val="autoZero"/>
        <c:auto val="1"/>
        <c:lblAlgn val="ctr"/>
        <c:lblOffset val="100"/>
        <c:noMultiLvlLbl val="0"/>
      </c:catAx>
      <c:valAx>
        <c:axId val="2337653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33764960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8B0D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88B0D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78</c:v>
                </c:pt>
                <c:pt idx="1">
                  <c:v>74</c:v>
                </c:pt>
                <c:pt idx="2">
                  <c:v>67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3297800"/>
        <c:axId val="232488304"/>
      </c:barChart>
      <c:valAx>
        <c:axId val="2324883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33297800"/>
        <c:crosses val="autoZero"/>
        <c:crossBetween val="between"/>
      </c:valAx>
      <c:catAx>
        <c:axId val="2332978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2488304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4196399290283"/>
          <c:y val="0.22631495797168397"/>
          <c:w val="0.56670131852238037"/>
          <c:h val="0.6477298462015328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4.7967768518596375E-3"/>
                  <c:y val="1.3019677289331301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21058654183851"/>
                      <c:h val="0.269314046222527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472645705972873E-3"/>
                  <c:y val="3.8397055104459573E-3"/>
                </c:manualLayout>
              </c:layout>
              <c:spPr/>
              <c:txPr>
                <a:bodyPr anchorCtr="0"/>
                <a:lstStyle/>
                <a:p>
                  <a:pPr algn="ctr" rtl="0">
                    <a:defRPr lang="en-US" sz="1050" b="1" i="0" u="none" strike="noStrike" kern="1200" baseline="0">
                      <a:solidFill>
                        <a:schemeClr val="bg1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43076603455638"/>
                      <c:h val="0.2734848659021967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4073754845653838E-2"/>
                  <c:y val="-0.11558522770619044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7037697294841"/>
                      <c:h val="0.25138657700946293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(Feuil1!$B$3:$B$4,Feuil1!$B$5:$B$6)</c:f>
              <c:numCache>
                <c:formatCode>General</c:formatCode>
                <c:ptCount val="4"/>
              </c:numCache>
            </c:num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19</c:v>
                </c:pt>
                <c:pt idx="1">
                  <c:v>14</c:v>
                </c:pt>
                <c:pt idx="2">
                  <c:v>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17000788420173"/>
          <c:y val="0.29304362996552724"/>
          <c:w val="0.47325705250071315"/>
          <c:h val="0.6210772453656432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4323027658436832"/>
                  <c:y val="-0.1604293563458002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3366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21058654183851"/>
                      <c:h val="0.269314046222527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0214289204862679"/>
                  <c:y val="-8.311918602232709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3366">
                          <a:alpha val="75000"/>
                        </a:srgbClr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5781875521469"/>
                      <c:h val="0.2666146441211593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2904677704549109"/>
                  <c:y val="-0.4121217489853575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CC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73838515912131"/>
                      <c:h val="0.25138682459160722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(Feuil1!$B$3:$B$4,Feuil1!$B$5:$B$6)</c:f>
              <c:strCache>
                <c:ptCount val="3"/>
                <c:pt idx="0">
                  <c:v>Oui, vous l’avez déjà ressenti personnellement  </c:v>
                </c:pt>
                <c:pt idx="1">
                  <c:v>Non, mais des proches vous l’ont déjà dit  </c:v>
                </c:pt>
                <c:pt idx="2">
                  <c:v>Ni ressenti ni perçu</c:v>
                </c:pt>
              </c:strCache>
            </c:str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71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4196399290283"/>
          <c:y val="0.22631495797168397"/>
          <c:w val="0.56670131852238037"/>
          <c:h val="0.6477298462015328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4594773000563398E-3"/>
                  <c:y val="-2.5125081770950033E-2"/>
                </c:manualLayout>
              </c:layout>
              <c:spPr/>
              <c:txPr>
                <a:bodyPr anchorCtr="0"/>
                <a:lstStyle/>
                <a:p>
                  <a:pPr algn="ctr" rtl="0">
                    <a:defRPr lang="en-US" sz="1050" b="1" i="0" u="none" strike="noStrike" kern="1200" baseline="0">
                      <a:solidFill>
                        <a:schemeClr val="bg1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74230371423047"/>
                      <c:h val="0.1472507840700277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146982030087078E-2"/>
                  <c:y val="1.3083352005242951E-2"/>
                </c:manualLayout>
              </c:layout>
              <c:spPr/>
              <c:txPr>
                <a:bodyPr anchorCtr="0"/>
                <a:lstStyle/>
                <a:p>
                  <a:pPr algn="ctr" rtl="0">
                    <a:defRPr lang="en-US" sz="1050" b="1" i="0" u="none" strike="noStrike" kern="1200" baseline="0">
                      <a:solidFill>
                        <a:schemeClr val="bg1"/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98620933224574"/>
                      <c:h val="0.159050429774297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299488736219846E-2"/>
                  <c:y val="-0.16898789039058437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29417428376824"/>
                      <c:h val="0.25138657700946293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(Feuil1!$B$3:$B$4,Feuil1!$B$5:$B$6)</c:f>
              <c:numCache>
                <c:formatCode>General</c:formatCode>
                <c:ptCount val="4"/>
              </c:numCache>
            </c:num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78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59 ans  </c:v>
                </c:pt>
                <c:pt idx="4">
                  <c:v> 60 ans et plus  </c:v>
                </c:pt>
                <c:pt idx="6">
                  <c:v> Diplômé du supérieur (2e ou 3e cycle) </c:v>
                </c:pt>
                <c:pt idx="7">
                  <c:v> Diplômé du supérieur (1er cycle)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Chef d'entreprise, indépendant</c:v>
                </c:pt>
                <c:pt idx="12">
                  <c:v> Cadre et profession intel. sup. </c:v>
                </c:pt>
                <c:pt idx="13">
                  <c:v> Profession intermédiaire </c:v>
                </c:pt>
                <c:pt idx="14">
                  <c:v> Employé et ouvriers </c:v>
                </c:pt>
                <c:pt idx="16">
                  <c:v> Catégories aisées  </c:v>
                </c:pt>
                <c:pt idx="17">
                  <c:v> Classes moyennes supérieures  </c:v>
                </c:pt>
                <c:pt idx="18">
                  <c:v> Classes moyennes inférieures  </c:v>
                </c:pt>
                <c:pt idx="19">
                  <c:v> Catégories modestes  </c:v>
                </c:pt>
                <c:pt idx="20">
                  <c:v> Catégories pauvres  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Sans religion </c:v>
                </c:pt>
                <c:pt idx="26">
                  <c:v>Autres religions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16</c:v>
                </c:pt>
                <c:pt idx="4">
                  <c:v>6</c:v>
                </c:pt>
                <c:pt idx="6">
                  <c:v>9</c:v>
                </c:pt>
                <c:pt idx="7">
                  <c:v>15</c:v>
                </c:pt>
                <c:pt idx="8">
                  <c:v>11</c:v>
                </c:pt>
                <c:pt idx="9">
                  <c:v>8</c:v>
                </c:pt>
                <c:pt idx="11">
                  <c:v>4</c:v>
                </c:pt>
                <c:pt idx="12">
                  <c:v>16</c:v>
                </c:pt>
                <c:pt idx="13">
                  <c:v>13</c:v>
                </c:pt>
                <c:pt idx="14">
                  <c:v>11</c:v>
                </c:pt>
                <c:pt idx="16">
                  <c:v>11</c:v>
                </c:pt>
                <c:pt idx="17">
                  <c:v>20</c:v>
                </c:pt>
                <c:pt idx="18">
                  <c:v>10</c:v>
                </c:pt>
                <c:pt idx="19">
                  <c:v>12</c:v>
                </c:pt>
                <c:pt idx="20">
                  <c:v>10</c:v>
                </c:pt>
                <c:pt idx="22">
                  <c:v>20</c:v>
                </c:pt>
                <c:pt idx="23">
                  <c:v>3</c:v>
                </c:pt>
                <c:pt idx="24">
                  <c:v>12</c:v>
                </c:pt>
                <c:pt idx="25">
                  <c:v>12</c:v>
                </c:pt>
                <c:pt idx="26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axId val="307215440"/>
        <c:axId val="307215048"/>
      </c:barChart>
      <c:valAx>
        <c:axId val="307215048"/>
        <c:scaling>
          <c:orientation val="minMax"/>
          <c:max val="11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7215440"/>
        <c:crosses val="autoZero"/>
        <c:crossBetween val="between"/>
      </c:valAx>
      <c:catAx>
        <c:axId val="307215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noFill/>
              </a:defRPr>
            </a:pPr>
            <a:endParaRPr lang="fr-FR"/>
          </a:p>
        </c:txPr>
        <c:crossAx val="307215048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491258419339"/>
          <c:y val="1.5206574384105071E-2"/>
          <c:w val="0.52525985860188462"/>
          <c:h val="0.97005175928137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18 à 24 ans  </c:v>
                </c:pt>
                <c:pt idx="1">
                  <c:v> 25 à 34 ans  </c:v>
                </c:pt>
                <c:pt idx="2">
                  <c:v> 35 à 49 ans  </c:v>
                </c:pt>
                <c:pt idx="3">
                  <c:v> 50 à 59 ans  </c:v>
                </c:pt>
                <c:pt idx="4">
                  <c:v> 60 ans et plus  </c:v>
                </c:pt>
                <c:pt idx="6">
                  <c:v> Diplômé du supérieur (2e ou 3e cycle) </c:v>
                </c:pt>
                <c:pt idx="7">
                  <c:v> Diplômé du supérieur (1er cycle) </c:v>
                </c:pt>
                <c:pt idx="8">
                  <c:v> Diplômé niveau BAC</c:v>
                </c:pt>
                <c:pt idx="9">
                  <c:v> Inférieur au BAC</c:v>
                </c:pt>
                <c:pt idx="11">
                  <c:v>Chef d'entreprise, indépendant</c:v>
                </c:pt>
                <c:pt idx="12">
                  <c:v> Cadre et profession intel. sup. </c:v>
                </c:pt>
                <c:pt idx="13">
                  <c:v> Profession intermédiaire </c:v>
                </c:pt>
                <c:pt idx="14">
                  <c:v> Employé et ouvriers </c:v>
                </c:pt>
                <c:pt idx="16">
                  <c:v> Catégories aisées  </c:v>
                </c:pt>
                <c:pt idx="17">
                  <c:v> Classes moyennes supérieures  </c:v>
                </c:pt>
                <c:pt idx="18">
                  <c:v> Classes moyennes inférieures  </c:v>
                </c:pt>
                <c:pt idx="19">
                  <c:v> Catégories modestes  </c:v>
                </c:pt>
                <c:pt idx="20">
                  <c:v> Catégories pauvres  </c:v>
                </c:pt>
                <c:pt idx="22">
                  <c:v>Catholique pratiquant régulier   </c:v>
                </c:pt>
                <c:pt idx="23">
                  <c:v>Catholique prat. occasionnel </c:v>
                </c:pt>
                <c:pt idx="24">
                  <c:v>Catholique non pratiquant</c:v>
                </c:pt>
                <c:pt idx="25">
                  <c:v>Sans religion </c:v>
                </c:pt>
                <c:pt idx="26">
                  <c:v>Autres religions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17</c:v>
                </c:pt>
                <c:pt idx="1">
                  <c:v>29</c:v>
                </c:pt>
                <c:pt idx="2">
                  <c:v>19</c:v>
                </c:pt>
                <c:pt idx="3">
                  <c:v>8</c:v>
                </c:pt>
                <c:pt idx="4">
                  <c:v>13</c:v>
                </c:pt>
                <c:pt idx="6">
                  <c:v>13</c:v>
                </c:pt>
                <c:pt idx="7">
                  <c:v>26</c:v>
                </c:pt>
                <c:pt idx="8">
                  <c:v>24</c:v>
                </c:pt>
                <c:pt idx="9">
                  <c:v>14</c:v>
                </c:pt>
                <c:pt idx="11">
                  <c:v>21</c:v>
                </c:pt>
                <c:pt idx="12">
                  <c:v>15</c:v>
                </c:pt>
                <c:pt idx="13">
                  <c:v>15</c:v>
                </c:pt>
                <c:pt idx="14">
                  <c:v>23</c:v>
                </c:pt>
                <c:pt idx="16">
                  <c:v>11</c:v>
                </c:pt>
                <c:pt idx="17">
                  <c:v>17</c:v>
                </c:pt>
                <c:pt idx="18">
                  <c:v>28</c:v>
                </c:pt>
                <c:pt idx="19">
                  <c:v>15</c:v>
                </c:pt>
                <c:pt idx="20">
                  <c:v>27</c:v>
                </c:pt>
                <c:pt idx="22">
                  <c:v>31</c:v>
                </c:pt>
                <c:pt idx="23">
                  <c:v>20</c:v>
                </c:pt>
                <c:pt idx="24">
                  <c:v>17</c:v>
                </c:pt>
                <c:pt idx="25">
                  <c:v>18</c:v>
                </c:pt>
                <c:pt idx="26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219752"/>
        <c:axId val="307219360"/>
      </c:barChart>
      <c:valAx>
        <c:axId val="307219360"/>
        <c:scaling>
          <c:orientation val="minMax"/>
          <c:max val="11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7219752"/>
        <c:crosses val="autoZero"/>
        <c:crossBetween val="between"/>
      </c:valAx>
      <c:catAx>
        <c:axId val="307219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/>
            </a:pPr>
            <a:endParaRPr lang="fr-FR"/>
          </a:p>
        </c:txPr>
        <c:crossAx val="30721936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111"/>
          <c:y val="1.6381150247478649E-2"/>
          <c:w val="0.408022753741800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DA8"/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FF7DA8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Très satisfait </c:v>
                </c:pt>
                <c:pt idx="25">
                  <c:v>Assez satisfait </c:v>
                </c:pt>
                <c:pt idx="26">
                  <c:v>Peu ou pas du tout satisfait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12</c:v>
                </c:pt>
                <c:pt idx="1">
                  <c:v>13</c:v>
                </c:pt>
                <c:pt idx="2">
                  <c:v>11</c:v>
                </c:pt>
                <c:pt idx="4">
                  <c:v>13</c:v>
                </c:pt>
                <c:pt idx="5">
                  <c:v>0</c:v>
                </c:pt>
                <c:pt idx="6">
                  <c:v>20</c:v>
                </c:pt>
                <c:pt idx="8">
                  <c:v>9</c:v>
                </c:pt>
                <c:pt idx="9">
                  <c:v>5</c:v>
                </c:pt>
                <c:pt idx="10">
                  <c:v>8</c:v>
                </c:pt>
                <c:pt idx="11">
                  <c:v>20</c:v>
                </c:pt>
                <c:pt idx="12">
                  <c:v>16</c:v>
                </c:pt>
                <c:pt idx="14">
                  <c:v>15</c:v>
                </c:pt>
                <c:pt idx="15">
                  <c:v>14</c:v>
                </c:pt>
                <c:pt idx="16">
                  <c:v>12</c:v>
                </c:pt>
                <c:pt idx="17">
                  <c:v>9</c:v>
                </c:pt>
                <c:pt idx="18">
                  <c:v>13</c:v>
                </c:pt>
                <c:pt idx="20">
                  <c:v>10</c:v>
                </c:pt>
                <c:pt idx="21">
                  <c:v>16</c:v>
                </c:pt>
                <c:pt idx="22">
                  <c:v>14</c:v>
                </c:pt>
                <c:pt idx="24">
                  <c:v>8</c:v>
                </c:pt>
                <c:pt idx="25">
                  <c:v>15</c:v>
                </c:pt>
                <c:pt idx="26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978520"/>
        <c:axId val="306978128"/>
      </c:barChart>
      <c:valAx>
        <c:axId val="306978128"/>
        <c:scaling>
          <c:orientation val="minMax"/>
          <c:max val="11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6978520"/>
        <c:crosses val="autoZero"/>
        <c:crossBetween val="between"/>
      </c:valAx>
      <c:catAx>
        <c:axId val="3069785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06978128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3486395951111"/>
          <c:y val="1.6381150247478649E-2"/>
          <c:w val="0.40802275374180058"/>
          <c:h val="0.967237699505042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Feuil1!$A$2:$A$28</c:f>
              <c:strCache>
                <c:ptCount val="27"/>
                <c:pt idx="0">
                  <c:v> En couple cohabitant  </c:v>
                </c:pt>
                <c:pt idx="1">
                  <c:v> En couple non cohabitant  </c:v>
                </c:pt>
                <c:pt idx="2">
                  <c:v>Célibataire </c:v>
                </c:pt>
                <c:pt idx="4">
                  <c:v> Hétérosexuel(le) </c:v>
                </c:pt>
                <c:pt idx="5">
                  <c:v> Bisexuel  </c:v>
                </c:pt>
                <c:pt idx="6">
                  <c:v> Homosexuel  </c:v>
                </c:pt>
                <c:pt idx="8">
                  <c:v> Un  </c:v>
                </c:pt>
                <c:pt idx="9">
                  <c:v> 2 à 3</c:v>
                </c:pt>
                <c:pt idx="10">
                  <c:v> 4 à 5  </c:v>
                </c:pt>
                <c:pt idx="11">
                  <c:v> 6 à 10  </c:v>
                </c:pt>
                <c:pt idx="12">
                  <c:v> Plus de 10  </c:v>
                </c:pt>
                <c:pt idx="14">
                  <c:v> Aucun</c:v>
                </c:pt>
                <c:pt idx="15">
                  <c:v> Moins de 1 rapport  </c:v>
                </c:pt>
                <c:pt idx="16">
                  <c:v> De 1 à 2 rapports  </c:v>
                </c:pt>
                <c:pt idx="17">
                  <c:v> De 2 à 3 rapports  </c:v>
                </c:pt>
                <c:pt idx="18">
                  <c:v> Plus de 3 rapports  </c:v>
                </c:pt>
                <c:pt idx="20">
                  <c:v>Très satisfait </c:v>
                </c:pt>
                <c:pt idx="21">
                  <c:v>Assez satisfait </c:v>
                </c:pt>
                <c:pt idx="22">
                  <c:v>Peu ou pas du tout satisfait </c:v>
                </c:pt>
                <c:pt idx="24">
                  <c:v>Très satisfait </c:v>
                </c:pt>
                <c:pt idx="25">
                  <c:v>Assez satisfait </c:v>
                </c:pt>
                <c:pt idx="26">
                  <c:v>Peu ou pas du tout satisfait </c:v>
                </c:pt>
              </c:strCache>
            </c:strRef>
          </c:cat>
          <c:val>
            <c:numRef>
              <c:f>Feuil1!$B$2:$B$28</c:f>
              <c:numCache>
                <c:formatCode>General</c:formatCode>
                <c:ptCount val="27"/>
                <c:pt idx="0">
                  <c:v>16</c:v>
                </c:pt>
                <c:pt idx="1">
                  <c:v>32</c:v>
                </c:pt>
                <c:pt idx="2">
                  <c:v>20</c:v>
                </c:pt>
                <c:pt idx="4">
                  <c:v>18</c:v>
                </c:pt>
                <c:pt idx="5">
                  <c:v>39</c:v>
                </c:pt>
                <c:pt idx="6">
                  <c:v>32</c:v>
                </c:pt>
                <c:pt idx="8">
                  <c:v>9</c:v>
                </c:pt>
                <c:pt idx="9">
                  <c:v>18</c:v>
                </c:pt>
                <c:pt idx="10">
                  <c:v>14</c:v>
                </c:pt>
                <c:pt idx="11">
                  <c:v>19</c:v>
                </c:pt>
                <c:pt idx="12">
                  <c:v>25</c:v>
                </c:pt>
                <c:pt idx="14">
                  <c:v>18</c:v>
                </c:pt>
                <c:pt idx="15">
                  <c:v>23</c:v>
                </c:pt>
                <c:pt idx="16">
                  <c:v>16</c:v>
                </c:pt>
                <c:pt idx="17">
                  <c:v>29</c:v>
                </c:pt>
                <c:pt idx="18">
                  <c:v>18</c:v>
                </c:pt>
                <c:pt idx="20">
                  <c:v>18</c:v>
                </c:pt>
                <c:pt idx="21">
                  <c:v>23</c:v>
                </c:pt>
                <c:pt idx="22">
                  <c:v>20</c:v>
                </c:pt>
                <c:pt idx="24">
                  <c:v>21</c:v>
                </c:pt>
                <c:pt idx="25">
                  <c:v>21</c:v>
                </c:pt>
                <c:pt idx="2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430808"/>
        <c:axId val="304431200"/>
      </c:barChart>
      <c:valAx>
        <c:axId val="304431200"/>
        <c:scaling>
          <c:orientation val="minMax"/>
          <c:max val="11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4430808"/>
        <c:crosses val="autoZero"/>
        <c:crossBetween val="between"/>
      </c:valAx>
      <c:catAx>
        <c:axId val="304430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/>
            </a:pPr>
            <a:endParaRPr lang="fr-FR"/>
          </a:p>
        </c:txPr>
        <c:crossAx val="304431200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230494145313"/>
          <c:y val="1.5396646835490566E-2"/>
          <c:w val="0.49388406615721342"/>
          <c:h val="0.969206706329018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Exclusivement à des sites  </c:v>
                </c:pt>
                <c:pt idx="1">
                  <c:v>A la fois à des sites et à des applications  </c:v>
                </c:pt>
                <c:pt idx="2">
                  <c:v>Exclusivement à des applications 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3203400"/>
        <c:axId val="233203792"/>
      </c:barChart>
      <c:valAx>
        <c:axId val="2332037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33203400"/>
        <c:crosses val="autoZero"/>
        <c:crossBetween val="between"/>
      </c:valAx>
      <c:catAx>
        <c:axId val="2332034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33203792"/>
        <c:crosses val="autoZero"/>
        <c:auto val="1"/>
        <c:lblAlgn val="ctr"/>
        <c:lblOffset val="100"/>
        <c:noMultiLvlLbl val="0"/>
      </c:catAx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4196399290283"/>
          <c:y val="0.22631495797168397"/>
          <c:w val="0.56670131852238037"/>
          <c:h val="0.6477298462015328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9.5322209702239299E-2"/>
                  <c:y val="-0.33028315425320071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003366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21058654183851"/>
                      <c:h val="0.269314046222527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8153532640047485"/>
                  <c:y val="0.12590320615731129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003366">
                          <a:alpha val="75000"/>
                        </a:srgbClr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43076603455638"/>
                      <c:h val="0.2734848659021967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4641575169789295"/>
                  <c:y val="-0.16135865397749327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C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73838515912131"/>
                      <c:h val="0.25138682459160722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(Feuil1!$B$3:$B$4,Feuil1!$B$5:$B$6)</c:f>
              <c:strCache>
                <c:ptCount val="3"/>
                <c:pt idx="0">
                  <c:v>Vous avez déjà rencontré en vrai une personne via ce genre de site ou d’appli  </c:v>
                </c:pt>
                <c:pt idx="1">
                  <c:v>Vous avez déjà échangé mais pas rencontré en vrai une personne via ce genre de site ou d’appli  </c:v>
                </c:pt>
                <c:pt idx="2">
                  <c:v>N’a ni échangé avec quelqu’un, ni rencontré personne en vrai via un site ou une appli </c:v>
                </c:pt>
              </c:strCache>
            </c:str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53</c:v>
                </c:pt>
                <c:pt idx="1">
                  <c:v>28</c:v>
                </c:pt>
                <c:pt idx="2">
                  <c:v>19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58620188149204"/>
          <c:y val="0.29304362996552724"/>
          <c:w val="0.47325705250071315"/>
          <c:h val="0.62107724536564324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366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6087043883619997"/>
                  <c:y val="-0.25702879136840484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003366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21058654183851"/>
                      <c:h val="0.269314046222527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8153532640047485"/>
                  <c:y val="0.12590320615731129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003366">
                          <a:alpha val="75000"/>
                        </a:srgbClr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43076603455638"/>
                      <c:h val="0.2734848659021967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4641575169789295"/>
                  <c:y val="-0.16135865397749327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CC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73838515912131"/>
                      <c:h val="0.25138682459160722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(Feuil1!$B$3:$B$4,Feuil1!$B$5:$B$6)</c:f>
              <c:strCache>
                <c:ptCount val="3"/>
                <c:pt idx="0">
                  <c:v>Vous avez déjà rencontré en vrai une personne via ce genre de site ou d’appli  </c:v>
                </c:pt>
                <c:pt idx="1">
                  <c:v>Vous avez déjà échangé mais pas rencontré en vrai une personne via ce genre de site ou d’appli  </c:v>
                </c:pt>
                <c:pt idx="2">
                  <c:v>N’a ni échangé avec quelqu’un, ni rencontré personne en vrai via un site ou une appli </c:v>
                </c:pt>
              </c:strCache>
            </c:strRef>
          </c:cat>
          <c:val>
            <c:numRef>
              <c:f>(Feuil1!$C$3:$C$4,Feuil1!$C$5:$C$6)</c:f>
              <c:numCache>
                <c:formatCode>General</c:formatCode>
                <c:ptCount val="4"/>
                <c:pt idx="0">
                  <c:v>57</c:v>
                </c:pt>
                <c:pt idx="1">
                  <c:v>26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9">
          <a:noFill/>
        </a:ln>
      </c:spPr>
    </c:plotArea>
    <c:plotVisOnly val="1"/>
    <c:dispBlanksAs val="zero"/>
    <c:showDLblsOverMax val="0"/>
  </c:chart>
  <c:spPr>
    <a:effectLst/>
  </c:spPr>
  <c:txPr>
    <a:bodyPr/>
    <a:lstStyle/>
    <a:p>
      <a:pPr>
        <a:defRPr sz="1798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4BEEB-FC91-4BDD-A0CE-28BA9A15CADD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2203E-B0A1-400C-9048-77F28F69A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93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60808-9575-44E8-BC75-342BFA114DD1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25D33-3E80-4259-93C9-9AE7460C1B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8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8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7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6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25D33-3E80-4259-93C9-9AE7460C1B6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09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25D33-3E80-4259-93C9-9AE7460C1B6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97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25D33-3E80-4259-93C9-9AE7460C1B6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9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25D33-3E80-4259-93C9-9AE7460C1B6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86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25D33-3E80-4259-93C9-9AE7460C1B6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81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25D33-3E80-4259-93C9-9AE7460C1B6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66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25D33-3E80-4259-93C9-9AE7460C1B6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43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25D33-3E80-4259-93C9-9AE7460C1B6A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9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de_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618" y="1516155"/>
            <a:ext cx="7673009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 i="1" cap="none" baseline="0">
                <a:solidFill>
                  <a:srgbClr val="A5002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2"/>
            <a:ext cx="9144000" cy="10469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17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7" y="3774694"/>
            <a:ext cx="1577307" cy="1086089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4284510" y="4246043"/>
            <a:ext cx="526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</a:t>
            </a:r>
            <a:endParaRPr lang="fr-FR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3725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de_Gar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5618" y="2050410"/>
            <a:ext cx="7673009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 i="1" cap="none" baseline="0">
                <a:solidFill>
                  <a:srgbClr val="A5002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titres du masque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2"/>
            <a:ext cx="9144000" cy="10469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17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5" y="162456"/>
            <a:ext cx="1772611" cy="13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181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é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 userDrawn="1"/>
        </p:nvGrpSpPr>
        <p:grpSpPr>
          <a:xfrm>
            <a:off x="0" y="83200"/>
            <a:ext cx="9144000" cy="751944"/>
            <a:chOff x="0" y="135952"/>
            <a:chExt cx="9144000" cy="751944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94894"/>
              <a:ext cx="9144000" cy="6267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17"/>
            </a:p>
          </p:txBody>
        </p:sp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16" y="135952"/>
              <a:ext cx="1002592" cy="751944"/>
            </a:xfrm>
            <a:prstGeom prst="rect">
              <a:avLst/>
            </a:prstGeom>
          </p:spPr>
        </p:pic>
      </p:grp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1325367" y="195263"/>
            <a:ext cx="6376467" cy="6270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608151" y="6592950"/>
            <a:ext cx="493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B4F3BBD-0DB5-40C1-BCD4-0C1429F62FEA}" type="slidenum">
              <a:rPr lang="fr-FR" sz="800" smtClean="0">
                <a:solidFill>
                  <a:srgbClr val="A50021"/>
                </a:solidFill>
              </a:rPr>
              <a:pPr algn="ctr"/>
              <a:t>‹N°›</a:t>
            </a:fld>
            <a:endParaRPr lang="fr-FR" sz="800" dirty="0">
              <a:solidFill>
                <a:srgbClr val="A5002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996409" y="100786"/>
            <a:ext cx="1002591" cy="751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Imag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22" y="172416"/>
            <a:ext cx="910964" cy="618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30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 userDrawn="1"/>
        </p:nvGrpSpPr>
        <p:grpSpPr>
          <a:xfrm>
            <a:off x="0" y="135953"/>
            <a:ext cx="9144000" cy="751944"/>
            <a:chOff x="0" y="135952"/>
            <a:chExt cx="9144000" cy="751944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94894"/>
              <a:ext cx="9144000" cy="6267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17"/>
            </a:p>
          </p:txBody>
        </p:sp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16" y="135952"/>
              <a:ext cx="1002592" cy="751944"/>
            </a:xfrm>
            <a:prstGeom prst="rect">
              <a:avLst/>
            </a:prstGeom>
          </p:spPr>
        </p:pic>
      </p:grp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1325367" y="195263"/>
            <a:ext cx="6376467" cy="6270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646251" y="6592950"/>
            <a:ext cx="493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B4F3BBD-0DB5-40C1-BCD4-0C1429F62FEA}" type="slidenum">
              <a:rPr lang="fr-FR" sz="800" smtClean="0">
                <a:solidFill>
                  <a:srgbClr val="A50021"/>
                </a:solidFill>
              </a:rPr>
              <a:pPr algn="ctr"/>
              <a:t>‹N°›</a:t>
            </a:fld>
            <a:endParaRPr lang="fr-FR" sz="800" dirty="0">
              <a:solidFill>
                <a:srgbClr val="A5002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996409" y="135954"/>
            <a:ext cx="1002591" cy="751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Imag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22" y="172416"/>
            <a:ext cx="910964" cy="618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05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04802"/>
            <a:ext cx="9144000" cy="10469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17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5" y="162456"/>
            <a:ext cx="1772611" cy="1329458"/>
          </a:xfrm>
          <a:prstGeom prst="rect">
            <a:avLst/>
          </a:prstGeom>
        </p:spPr>
      </p:pic>
      <p:sp>
        <p:nvSpPr>
          <p:cNvPr id="16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2106203" y="304801"/>
            <a:ext cx="6893960" cy="104692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525752" y="6587360"/>
            <a:ext cx="2411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>
                <a:solidFill>
                  <a:srgbClr val="A50021"/>
                </a:solidFill>
                <a:latin typeface="Century Gothic" panose="020B0502020202020204" pitchFamily="34" charset="0"/>
              </a:rPr>
              <a:t>Connection creates value</a:t>
            </a:r>
            <a:endParaRPr lang="fr-FR" sz="900" i="1" dirty="0">
              <a:solidFill>
                <a:srgbClr val="A5002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Connecteur droit 8"/>
          <p:cNvCxnSpPr>
            <a:endCxn id="10" idx="1"/>
          </p:cNvCxnSpPr>
          <p:nvPr userDrawn="1"/>
        </p:nvCxnSpPr>
        <p:spPr>
          <a:xfrm flipV="1">
            <a:off x="2286705" y="6700672"/>
            <a:ext cx="6092846" cy="10733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8379551" y="6592950"/>
            <a:ext cx="493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B4F3BBD-0DB5-40C1-BCD4-0C1429F62FEA}" type="slidenum">
              <a:rPr lang="fr-FR" sz="800" smtClean="0">
                <a:solidFill>
                  <a:srgbClr val="A50021"/>
                </a:solidFill>
              </a:rPr>
              <a:pPr algn="ctr"/>
              <a:t>‹N°›</a:t>
            </a:fld>
            <a:endParaRPr lang="fr-FR" sz="8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6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04802"/>
            <a:ext cx="9144000" cy="10469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17"/>
          </a:p>
        </p:txBody>
      </p:sp>
      <p:sp>
        <p:nvSpPr>
          <p:cNvPr id="16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1433024" y="304801"/>
            <a:ext cx="7567138" cy="104692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6" y="447926"/>
            <a:ext cx="1002592" cy="751944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525752" y="6587360"/>
            <a:ext cx="2411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>
                <a:solidFill>
                  <a:srgbClr val="A50021"/>
                </a:solidFill>
                <a:latin typeface="Century Gothic" panose="020B0502020202020204" pitchFamily="34" charset="0"/>
              </a:rPr>
              <a:t>Connection creates value</a:t>
            </a:r>
            <a:endParaRPr lang="fr-FR" sz="900" i="1" dirty="0">
              <a:solidFill>
                <a:srgbClr val="A5002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Connecteur droit 16"/>
          <p:cNvCxnSpPr>
            <a:endCxn id="18" idx="1"/>
          </p:cNvCxnSpPr>
          <p:nvPr userDrawn="1"/>
        </p:nvCxnSpPr>
        <p:spPr>
          <a:xfrm flipV="1">
            <a:off x="2286705" y="6700672"/>
            <a:ext cx="6092846" cy="10733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8379551" y="6592950"/>
            <a:ext cx="493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B4F3BBD-0DB5-40C1-BCD4-0C1429F62FEA}" type="slidenum">
              <a:rPr lang="fr-FR" sz="800" smtClean="0">
                <a:solidFill>
                  <a:srgbClr val="A50021"/>
                </a:solidFill>
              </a:rPr>
              <a:pPr algn="ctr"/>
              <a:t>‹N°›</a:t>
            </a:fld>
            <a:endParaRPr lang="fr-FR" sz="8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9127-B741-4BB8-8545-0D8993A7A2C6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08EA-83EE-4DF7-9CA3-8629361064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63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76" r:id="rId4"/>
    <p:sldLayoutId id="2147483675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ois.kraus@ifo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lacse.fr/" TargetMode="External"/><Relationship Id="rId4" Type="http://schemas.openxmlformats.org/officeDocument/2006/relationships/hyperlink" Target="mailto:paolacci.emmanuel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chart" Target="../charts/chart12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chart" Target="../charts/chart1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37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16.xml"/><Relationship Id="rId7" Type="http://schemas.openxmlformats.org/officeDocument/2006/relationships/image" Target="../media/image1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9.xml"/><Relationship Id="rId11" Type="http://schemas.openxmlformats.org/officeDocument/2006/relationships/chart" Target="../charts/chart20.xml"/><Relationship Id="rId5" Type="http://schemas.openxmlformats.org/officeDocument/2006/relationships/chart" Target="../charts/chart18.xml"/><Relationship Id="rId10" Type="http://schemas.openxmlformats.org/officeDocument/2006/relationships/image" Target="../media/image39.png"/><Relationship Id="rId4" Type="http://schemas.openxmlformats.org/officeDocument/2006/relationships/chart" Target="../charts/chart17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chart" Target="../charts/chart22.xml"/><Relationship Id="rId7" Type="http://schemas.openxmlformats.org/officeDocument/2006/relationships/image" Target="../media/image16.png"/><Relationship Id="rId12" Type="http://schemas.openxmlformats.org/officeDocument/2006/relationships/image" Target="../media/image37.png"/><Relationship Id="rId17" Type="http://schemas.openxmlformats.org/officeDocument/2006/relationships/image" Target="../media/image25.png"/><Relationship Id="rId2" Type="http://schemas.openxmlformats.org/officeDocument/2006/relationships/chart" Target="../charts/chart2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chart" Target="../charts/chart24.xml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chart" Target="../charts/chart23.xml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25.xml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8.xml"/><Relationship Id="rId11" Type="http://schemas.openxmlformats.org/officeDocument/2006/relationships/chart" Target="../charts/chart30.xml"/><Relationship Id="rId5" Type="http://schemas.openxmlformats.org/officeDocument/2006/relationships/chart" Target="../charts/chart27.xml"/><Relationship Id="rId10" Type="http://schemas.openxmlformats.org/officeDocument/2006/relationships/chart" Target="../charts/chart29.xml"/><Relationship Id="rId4" Type="http://schemas.openxmlformats.org/officeDocument/2006/relationships/chart" Target="../charts/chart26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jpg"/><Relationship Id="rId7" Type="http://schemas.openxmlformats.org/officeDocument/2006/relationships/image" Target="../media/image12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chart" Target="../charts/chart35.xml"/><Relationship Id="rId7" Type="http://schemas.openxmlformats.org/officeDocument/2006/relationships/image" Target="../media/image12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chart" Target="../charts/chart37.xml"/><Relationship Id="rId4" Type="http://schemas.openxmlformats.org/officeDocument/2006/relationships/chart" Target="../charts/chart36.xml"/><Relationship Id="rId9" Type="http://schemas.openxmlformats.org/officeDocument/2006/relationships/chart" Target="../charts/chart3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hart" Target="../charts/chart40.xml"/><Relationship Id="rId7" Type="http://schemas.openxmlformats.org/officeDocument/2006/relationships/image" Target="../media/image45.pn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chart" Target="../charts/chart43.xml"/><Relationship Id="rId5" Type="http://schemas.openxmlformats.org/officeDocument/2006/relationships/image" Target="../media/image43.png"/><Relationship Id="rId10" Type="http://schemas.openxmlformats.org/officeDocument/2006/relationships/chart" Target="../charts/chart42.xml"/><Relationship Id="rId4" Type="http://schemas.openxmlformats.org/officeDocument/2006/relationships/chart" Target="../charts/chart41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12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image" Target="../media/image30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0.png"/><Relationship Id="rId3" Type="http://schemas.openxmlformats.org/officeDocument/2006/relationships/image" Target="../media/image30.png"/><Relationship Id="rId7" Type="http://schemas.openxmlformats.org/officeDocument/2006/relationships/chart" Target="../charts/chart49.xml"/><Relationship Id="rId12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8.xml"/><Relationship Id="rId11" Type="http://schemas.openxmlformats.org/officeDocument/2006/relationships/image" Target="../media/image10.png"/><Relationship Id="rId5" Type="http://schemas.openxmlformats.org/officeDocument/2006/relationships/chart" Target="../charts/chart47.xml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chart" Target="../charts/chart51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chart" Target="../charts/chart50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37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openxmlformats.org/officeDocument/2006/relationships/chart" Target="../charts/chart53.xml"/><Relationship Id="rId4" Type="http://schemas.openxmlformats.org/officeDocument/2006/relationships/chart" Target="../charts/chart52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chart" Target="../charts/chart55.xml"/><Relationship Id="rId7" Type="http://schemas.openxmlformats.org/officeDocument/2006/relationships/image" Target="../media/image15.png"/><Relationship Id="rId12" Type="http://schemas.openxmlformats.org/officeDocument/2006/relationships/image" Target="../media/image37.png"/><Relationship Id="rId17" Type="http://schemas.openxmlformats.org/officeDocument/2006/relationships/image" Target="../media/image25.png"/><Relationship Id="rId2" Type="http://schemas.openxmlformats.org/officeDocument/2006/relationships/chart" Target="../charts/chart5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7.xml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chart" Target="../charts/chart56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0.png"/><Relationship Id="rId3" Type="http://schemas.openxmlformats.org/officeDocument/2006/relationships/image" Target="../media/image30.png"/><Relationship Id="rId7" Type="http://schemas.openxmlformats.org/officeDocument/2006/relationships/chart" Target="../charts/chart60.xml"/><Relationship Id="rId12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9.xml"/><Relationship Id="rId11" Type="http://schemas.openxmlformats.org/officeDocument/2006/relationships/image" Target="../media/image10.png"/><Relationship Id="rId5" Type="http://schemas.openxmlformats.org/officeDocument/2006/relationships/chart" Target="../charts/chart58.xml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7" Type="http://schemas.openxmlformats.org/officeDocument/2006/relationships/image" Target="../media/image10.png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chart" Target="../charts/chart6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chart" Target="../charts/chart64.xml"/><Relationship Id="rId7" Type="http://schemas.openxmlformats.org/officeDocument/2006/relationships/image" Target="../media/image15.png"/><Relationship Id="rId12" Type="http://schemas.openxmlformats.org/officeDocument/2006/relationships/image" Target="../media/image37.png"/><Relationship Id="rId17" Type="http://schemas.openxmlformats.org/officeDocument/2006/relationships/image" Target="../media/image25.png"/><Relationship Id="rId2" Type="http://schemas.openxmlformats.org/officeDocument/2006/relationships/image" Target="../media/image18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7.xml"/><Relationship Id="rId11" Type="http://schemas.openxmlformats.org/officeDocument/2006/relationships/image" Target="../media/image20.png"/><Relationship Id="rId5" Type="http://schemas.openxmlformats.org/officeDocument/2006/relationships/chart" Target="../charts/chart66.xml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chart" Target="../charts/chart65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commission-des-sondages.fr/pdf/Loi77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acse.fr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chart" Target="../charts/chart3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chart" Target="../charts/chart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chart" Target="../charts/chart5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chart" Target="../charts/chart4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6.xml"/><Relationship Id="rId7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9.xml"/><Relationship Id="rId7" Type="http://schemas.openxmlformats.org/officeDocument/2006/relationships/image" Target="../media/image3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chart" Target="../charts/char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0" y="1353348"/>
            <a:ext cx="9144000" cy="27706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fr-FR" sz="600" i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32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L’OBSERVATOIRE </a:t>
            </a:r>
            <a:r>
              <a:rPr lang="fr-FR" sz="32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SITES DE RENCONTRE</a:t>
            </a:r>
            <a:endParaRPr lang="fr-FR" sz="3200" i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79490" y="6429419"/>
            <a:ext cx="146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janvier 2018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00979" y="3273907"/>
            <a:ext cx="5742041" cy="1218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kern="1200" cap="none" baseline="0">
                <a:solidFill>
                  <a:srgbClr val="A5002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i="0" dirty="0" smtClean="0">
                <a:latin typeface="Century Gothic" panose="020B0502020202020204" pitchFamily="34" charset="0"/>
              </a:rPr>
              <a:t>Enquête </a:t>
            </a:r>
            <a:r>
              <a:rPr lang="fr-FR" sz="1800" i="0" dirty="0">
                <a:latin typeface="Century Gothic" panose="020B0502020202020204" pitchFamily="34" charset="0"/>
              </a:rPr>
              <a:t>sur </a:t>
            </a:r>
            <a:r>
              <a:rPr lang="fr-FR" sz="1800" i="0" dirty="0" smtClean="0">
                <a:latin typeface="Century Gothic" panose="020B0502020202020204" pitchFamily="34" charset="0"/>
              </a:rPr>
              <a:t>des pratiques et usages </a:t>
            </a:r>
            <a:r>
              <a:rPr lang="fr-FR" sz="1800" i="0" dirty="0">
                <a:latin typeface="Century Gothic" panose="020B0502020202020204" pitchFamily="34" charset="0"/>
              </a:rPr>
              <a:t>des </a:t>
            </a:r>
            <a:r>
              <a:rPr lang="fr-FR" sz="1800" i="0" dirty="0" smtClean="0">
                <a:latin typeface="Century Gothic" panose="020B0502020202020204" pitchFamily="34" charset="0"/>
              </a:rPr>
              <a:t>Français sur les sites </a:t>
            </a:r>
            <a:r>
              <a:rPr lang="fr-FR" sz="1800" i="0" dirty="0">
                <a:latin typeface="Century Gothic" panose="020B0502020202020204" pitchFamily="34" charset="0"/>
              </a:rPr>
              <a:t>et </a:t>
            </a:r>
            <a:r>
              <a:rPr lang="fr-FR" sz="1800" i="0" dirty="0" smtClean="0">
                <a:latin typeface="Century Gothic" panose="020B0502020202020204" pitchFamily="34" charset="0"/>
              </a:rPr>
              <a:t>les </a:t>
            </a:r>
            <a:r>
              <a:rPr lang="fr-FR" sz="1800" i="0" dirty="0">
                <a:latin typeface="Century Gothic" panose="020B0502020202020204" pitchFamily="34" charset="0"/>
              </a:rPr>
              <a:t>applications de </a:t>
            </a:r>
            <a:r>
              <a:rPr lang="fr-FR" sz="1800" i="0" dirty="0" smtClean="0">
                <a:latin typeface="Century Gothic" panose="020B0502020202020204" pitchFamily="34" charset="0"/>
              </a:rPr>
              <a:t>rencontre</a:t>
            </a:r>
            <a:endParaRPr lang="fr-FR" sz="1800" i="0" dirty="0">
              <a:latin typeface="Century Gothic" panose="020B0502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890291" y="3370054"/>
            <a:ext cx="540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0718" y="5818902"/>
            <a:ext cx="3060000" cy="969496"/>
          </a:xfrm>
          <a:prstGeom prst="rect">
            <a:avLst/>
          </a:prstGeom>
          <a:ln>
            <a:noFill/>
            <a:prstDash val="solid"/>
          </a:ln>
        </p:spPr>
        <p:txBody>
          <a:bodyPr wrap="square" anchor="b">
            <a:spAutoFit/>
          </a:bodyPr>
          <a:lstStyle/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950" u="sng" dirty="0" smtClean="0">
                <a:solidFill>
                  <a:srgbClr val="A50021"/>
                </a:solidFill>
                <a:ea typeface="Calibri" panose="020F0502020204030204" pitchFamily="34" charset="0"/>
              </a:rPr>
              <a:t>Contact</a:t>
            </a:r>
            <a:r>
              <a:rPr lang="fr-FR" sz="950" u="sng" dirty="0">
                <a:solidFill>
                  <a:srgbClr val="A50021"/>
                </a:solidFill>
                <a:ea typeface="Calibri" panose="020F0502020204030204" pitchFamily="34" charset="0"/>
              </a:rPr>
              <a:t> </a:t>
            </a:r>
            <a:r>
              <a:rPr lang="fr-FR" sz="950" u="sng" dirty="0" err="1" smtClean="0">
                <a:solidFill>
                  <a:srgbClr val="A50021"/>
                </a:solidFill>
                <a:ea typeface="Calibri" panose="020F0502020204030204" pitchFamily="34" charset="0"/>
              </a:rPr>
              <a:t>Ifop</a:t>
            </a:r>
            <a:r>
              <a:rPr lang="fr-FR" sz="950" dirty="0" smtClean="0">
                <a:solidFill>
                  <a:srgbClr val="A50021"/>
                </a:solidFill>
                <a:ea typeface="Calibri" panose="020F0502020204030204" pitchFamily="34" charset="0"/>
              </a:rPr>
              <a:t> : </a:t>
            </a:r>
            <a:endParaRPr lang="fr-FR" sz="950" dirty="0">
              <a:solidFill>
                <a:srgbClr val="A50021"/>
              </a:solidFill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950" dirty="0" smtClean="0">
                <a:solidFill>
                  <a:srgbClr val="A50021"/>
                </a:solidFill>
                <a:ea typeface="Calibri" panose="020F0502020204030204" pitchFamily="34" charset="0"/>
              </a:rPr>
              <a:t>François </a:t>
            </a:r>
            <a:r>
              <a:rPr lang="fr-FR" sz="950" dirty="0">
                <a:solidFill>
                  <a:srgbClr val="A50021"/>
                </a:solidFill>
                <a:ea typeface="Calibri" panose="020F0502020204030204" pitchFamily="34" charset="0"/>
              </a:rPr>
              <a:t>KRAUS</a:t>
            </a: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950" dirty="0" smtClean="0">
                <a:solidFill>
                  <a:srgbClr val="A50021"/>
                </a:solidFill>
                <a:ea typeface="Calibri" panose="020F0502020204030204" pitchFamily="34" charset="0"/>
              </a:rPr>
              <a:t>06 61 00 37 76</a:t>
            </a:r>
            <a:endParaRPr lang="fr-FR" sz="950" dirty="0">
              <a:solidFill>
                <a:srgbClr val="A50021"/>
              </a:solidFill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950" dirty="0" smtClean="0">
                <a:solidFill>
                  <a:srgbClr val="A50021"/>
                </a:solidFill>
                <a:ea typeface="Calibri" panose="020F0502020204030204" pitchFamily="34" charset="0"/>
              </a:rPr>
              <a:t>Ifop - Département Opinion</a:t>
            </a:r>
          </a:p>
          <a:p>
            <a:pPr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950" dirty="0" smtClean="0">
                <a:solidFill>
                  <a:srgbClr val="A50021"/>
                </a:solidFill>
                <a:ea typeface="Calibri" panose="020F0502020204030204" pitchFamily="34" charset="0"/>
                <a:hlinkClick r:id="rId3"/>
              </a:rPr>
              <a:t>francois.kraus@ifop.com</a:t>
            </a:r>
            <a:endParaRPr lang="fr-FR" sz="950" dirty="0" smtClean="0">
              <a:solidFill>
                <a:srgbClr val="A50021"/>
              </a:solidFill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3343" y="5818902"/>
            <a:ext cx="3060000" cy="978729"/>
          </a:xfrm>
          <a:prstGeom prst="rect">
            <a:avLst/>
          </a:prstGeom>
          <a:ln>
            <a:noFill/>
            <a:prstDash val="solid"/>
          </a:ln>
        </p:spPr>
        <p:txBody>
          <a:bodyPr wrap="square" anchor="b">
            <a:spAutoFit/>
          </a:bodyPr>
          <a:lstStyle/>
          <a:p>
            <a:pPr algn="r"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950" u="sng" dirty="0">
                <a:solidFill>
                  <a:srgbClr val="A50021"/>
                </a:solidFill>
                <a:ea typeface="Calibri" panose="020F0502020204030204" pitchFamily="34" charset="0"/>
              </a:rPr>
              <a:t>Contact </a:t>
            </a:r>
            <a:r>
              <a:rPr lang="fr-FR" sz="950" u="sng" dirty="0" smtClean="0">
                <a:solidFill>
                  <a:srgbClr val="A50021"/>
                </a:solidFill>
                <a:ea typeface="Calibri" panose="020F0502020204030204" pitchFamily="34" charset="0"/>
              </a:rPr>
              <a:t>LACSE </a:t>
            </a:r>
            <a:r>
              <a:rPr lang="fr-FR" sz="950" dirty="0" smtClean="0">
                <a:solidFill>
                  <a:srgbClr val="A50021"/>
                </a:solidFill>
                <a:ea typeface="Calibri" panose="020F0502020204030204" pitchFamily="34" charset="0"/>
              </a:rPr>
              <a:t>:  </a:t>
            </a:r>
            <a:endParaRPr lang="fr-FR" sz="950" dirty="0">
              <a:solidFill>
                <a:srgbClr val="A50021"/>
              </a:solidFill>
              <a:ea typeface="Calibri" panose="020F0502020204030204" pitchFamily="34" charset="0"/>
            </a:endParaRPr>
          </a:p>
          <a:p>
            <a:pPr algn="r"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it-IT" sz="950" dirty="0" smtClean="0">
                <a:solidFill>
                  <a:srgbClr val="A50021"/>
                </a:solidFill>
                <a:ea typeface="Calibri" panose="020F0502020204030204" pitchFamily="34" charset="0"/>
              </a:rPr>
              <a:t>Manuel </a:t>
            </a:r>
            <a:r>
              <a:rPr lang="it-IT" sz="950" dirty="0">
                <a:solidFill>
                  <a:srgbClr val="A50021"/>
                </a:solidFill>
                <a:ea typeface="Calibri" panose="020F0502020204030204" pitchFamily="34" charset="0"/>
              </a:rPr>
              <a:t>Paolacci</a:t>
            </a:r>
          </a:p>
          <a:p>
            <a:pPr algn="r"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it-IT" sz="950" dirty="0" smtClean="0">
                <a:solidFill>
                  <a:srgbClr val="A50021"/>
                </a:solidFill>
                <a:ea typeface="Calibri" panose="020F0502020204030204" pitchFamily="34" charset="0"/>
              </a:rPr>
              <a:t>06 </a:t>
            </a:r>
            <a:r>
              <a:rPr lang="it-IT" sz="950" dirty="0">
                <a:solidFill>
                  <a:srgbClr val="A50021"/>
                </a:solidFill>
                <a:ea typeface="Calibri" panose="020F0502020204030204" pitchFamily="34" charset="0"/>
              </a:rPr>
              <a:t>29 86 35 32</a:t>
            </a:r>
          </a:p>
          <a:p>
            <a:pPr algn="r"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it-IT" sz="950" dirty="0" smtClean="0">
                <a:solidFill>
                  <a:srgbClr val="A50021"/>
                </a:solidFill>
                <a:ea typeface="Calibri" panose="020F0502020204030204" pitchFamily="34" charset="0"/>
              </a:rPr>
              <a:t>OA Agency</a:t>
            </a:r>
          </a:p>
          <a:p>
            <a:pPr algn="r">
              <a:lnSpc>
                <a:spcPct val="120000"/>
              </a:lnSpc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1000" u="sng" dirty="0" smtClean="0">
                <a:hlinkClick r:id="rId4"/>
              </a:rPr>
              <a:t>paolacci.emmanuel@gmail.com</a:t>
            </a:r>
            <a:endParaRPr lang="it-IT" sz="950" dirty="0">
              <a:solidFill>
                <a:srgbClr val="A50021"/>
              </a:solidFill>
              <a:ea typeface="Calibri" panose="020F0502020204030204" pitchFamily="34" charset="0"/>
            </a:endParaRPr>
          </a:p>
        </p:txBody>
      </p:sp>
      <p:pic>
        <p:nvPicPr>
          <p:cNvPr id="11" name="Image 1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18" y="4588812"/>
            <a:ext cx="2443306" cy="1598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1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Graphique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725241"/>
              </p:ext>
            </p:extLst>
          </p:nvPr>
        </p:nvGraphicFramePr>
        <p:xfrm>
          <a:off x="-168534" y="1218199"/>
          <a:ext cx="4626234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1" name="Graphique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854170"/>
              </p:ext>
            </p:extLst>
          </p:nvPr>
        </p:nvGraphicFramePr>
        <p:xfrm>
          <a:off x="-168534" y="1296020"/>
          <a:ext cx="4626234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7" name="Graphique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799568"/>
              </p:ext>
            </p:extLst>
          </p:nvPr>
        </p:nvGraphicFramePr>
        <p:xfrm>
          <a:off x="4451250" y="1284973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8" name="Image 4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146184" y="3915250"/>
            <a:ext cx="544830" cy="49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89" y="6410495"/>
            <a:ext cx="317669" cy="31766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808" y="1194955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808" y="3339162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808" y="2315445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2052" name="Imag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2" y="2974067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42808" y="5594776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Religion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155764" y="112171"/>
            <a:ext cx="1116000" cy="792000"/>
            <a:chOff x="156438" y="107777"/>
            <a:chExt cx="1116000" cy="792000"/>
          </a:xfrm>
        </p:grpSpPr>
        <p:sp>
          <p:nvSpPr>
            <p:cNvPr id="42" name="Rectangle à coins arrondis 41"/>
            <p:cNvSpPr/>
            <p:nvPr/>
          </p:nvSpPr>
          <p:spPr bwMode="auto">
            <a:xfrm>
              <a:off x="156438" y="107777"/>
              <a:ext cx="1116000" cy="79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1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5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9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3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7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16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873"/>
              <a:endParaRPr lang="fr-FR" sz="1000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43" name="Picture 2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15" y="126000"/>
              <a:ext cx="756000" cy="75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ZoneTexte 44"/>
          <p:cNvSpPr txBox="1"/>
          <p:nvPr/>
        </p:nvSpPr>
        <p:spPr>
          <a:xfrm>
            <a:off x="4997745" y="3991457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97745" y="2758000"/>
            <a:ext cx="17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997745" y="1901774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6697" y="2189140"/>
            <a:ext cx="431636" cy="461821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49332" y="1480548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42808" y="4436444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11">
            <a:biLevel thresh="75000"/>
          </a:blip>
          <a:srcRect l="52912" t="61221" r="41582" b="28710"/>
          <a:stretch/>
        </p:blipFill>
        <p:spPr>
          <a:xfrm>
            <a:off x="347455" y="5169690"/>
            <a:ext cx="391886" cy="447869"/>
          </a:xfrm>
          <a:prstGeom prst="rect">
            <a:avLst/>
          </a:prstGeom>
        </p:spPr>
      </p:pic>
      <p:grpSp>
        <p:nvGrpSpPr>
          <p:cNvPr id="64" name="Groupe 63"/>
          <p:cNvGrpSpPr/>
          <p:nvPr/>
        </p:nvGrpSpPr>
        <p:grpSpPr>
          <a:xfrm>
            <a:off x="5716170" y="3125476"/>
            <a:ext cx="661939" cy="713845"/>
            <a:chOff x="5203643" y="2440039"/>
            <a:chExt cx="789107" cy="898853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 rotWithShape="1">
            <a:blip r:embed="rId12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12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67" name="Pensées 66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12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13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4"/>
          <a:srcRect l="18187" r="23868" b="-2436"/>
          <a:stretch/>
        </p:blipFill>
        <p:spPr>
          <a:xfrm>
            <a:off x="5332785" y="1492217"/>
            <a:ext cx="246640" cy="307775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997745" y="119495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4277" y="4462561"/>
            <a:ext cx="727150" cy="584882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997745" y="5130772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sentimentale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6"/>
          <a:srcRect l="47917" t="15206" r="32126" b="53752"/>
          <a:stretch/>
        </p:blipFill>
        <p:spPr>
          <a:xfrm>
            <a:off x="5575735" y="5370865"/>
            <a:ext cx="343926" cy="300935"/>
          </a:xfrm>
          <a:prstGeom prst="rect">
            <a:avLst/>
          </a:prstGeom>
        </p:spPr>
      </p:pic>
      <p:pic>
        <p:nvPicPr>
          <p:cNvPr id="57" name="Picture 4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1381" r="83633" b="21620"/>
          <a:stretch/>
        </p:blipFill>
        <p:spPr bwMode="auto">
          <a:xfrm>
            <a:off x="3836156" y="2064669"/>
            <a:ext cx="198000" cy="23399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8" name="Rectangle à coins arrondis 57"/>
          <p:cNvSpPr/>
          <p:nvPr/>
        </p:nvSpPr>
        <p:spPr bwMode="auto">
          <a:xfrm>
            <a:off x="3959296" y="2038715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RÉPONSES DES </a:t>
            </a:r>
            <a:r>
              <a:rPr lang="fr-FR" sz="700" b="1" dirty="0" smtClean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HOMMES</a:t>
            </a:r>
            <a:endParaRPr lang="fr-FR" sz="700" b="1" dirty="0">
              <a:solidFill>
                <a:srgbClr val="007CDA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59" name="Rectangle à coins arrondis 58"/>
          <p:cNvSpPr/>
          <p:nvPr/>
        </p:nvSpPr>
        <p:spPr bwMode="auto">
          <a:xfrm>
            <a:off x="3959296" y="2231179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FF6699"/>
                </a:solidFill>
                <a:latin typeface="Trebuchet MS" pitchFamily="34" charset="0"/>
                <a:cs typeface="Calibri" pitchFamily="34" charset="0"/>
              </a:rPr>
              <a:t>RÉPONSES DES FEMMES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48624" y="826350"/>
            <a:ext cx="6538191" cy="60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75% des femmes de 25 à 34 ans ont déjà rencontré en vrai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quelqu’un  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via ce genre de site ou d’appli </a:t>
            </a: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fr-FR" sz="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se situe à </a:t>
            </a:r>
            <a:r>
              <a:rPr lang="fr-FR" sz="1000" b="1" i="1" dirty="0" smtClean="0">
                <a:solidFill>
                  <a:srgbClr val="0070C0"/>
                </a:solidFill>
              </a:rPr>
              <a:t>53%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chez les hommes et à </a:t>
            </a:r>
            <a:r>
              <a:rPr lang="fr-FR" sz="1050" b="1" i="1" dirty="0" smtClean="0">
                <a:solidFill>
                  <a:srgbClr val="FF6699"/>
                </a:solidFill>
              </a:rPr>
              <a:t>63%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chez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femmes 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endParaRPr lang="fr-FR" sz="1000" b="1" i="1" dirty="0">
              <a:solidFill>
                <a:srgbClr val="0070C0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b="18027"/>
          <a:stretch/>
        </p:blipFill>
        <p:spPr bwMode="auto">
          <a:xfrm>
            <a:off x="3842845" y="2292089"/>
            <a:ext cx="172261" cy="23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Espace réservé du texte 1"/>
          <p:cNvSpPr txBox="1">
            <a:spLocks/>
          </p:cNvSpPr>
          <p:nvPr/>
        </p:nvSpPr>
        <p:spPr>
          <a:xfrm>
            <a:off x="1253490" y="195263"/>
            <a:ext cx="67665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 smtClean="0"/>
              <a:t>Zoom sur le profil des </a:t>
            </a:r>
            <a:r>
              <a:rPr lang="fr-FR" sz="1300" dirty="0"/>
              <a:t>Français ayant </a:t>
            </a:r>
            <a:endParaRPr lang="fr-FR" sz="1300" dirty="0" smtClean="0"/>
          </a:p>
          <a:p>
            <a:pPr algn="ctr"/>
            <a:r>
              <a:rPr lang="fr-FR" sz="1300" dirty="0" smtClean="0"/>
              <a:t>déjà </a:t>
            </a:r>
            <a:r>
              <a:rPr lang="fr-FR" sz="1300" dirty="0"/>
              <a:t>rencontré en vrai </a:t>
            </a:r>
            <a:r>
              <a:rPr lang="fr-FR" sz="1300" dirty="0" smtClean="0"/>
              <a:t>quelqu’un via </a:t>
            </a:r>
            <a:r>
              <a:rPr lang="fr-FR" sz="1300" dirty="0"/>
              <a:t>ce genre de site ou d’appli </a:t>
            </a:r>
            <a:endParaRPr lang="fr-FR" sz="1050" u="sng" dirty="0"/>
          </a:p>
        </p:txBody>
      </p:sp>
      <p:sp>
        <p:nvSpPr>
          <p:cNvPr id="49" name="Arc 48"/>
          <p:cNvSpPr/>
          <p:nvPr/>
        </p:nvSpPr>
        <p:spPr>
          <a:xfrm>
            <a:off x="3910696" y="1569287"/>
            <a:ext cx="378554" cy="22236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997745" y="5923547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8255" y="6087618"/>
            <a:ext cx="598885" cy="481712"/>
          </a:xfrm>
          <a:prstGeom prst="rect">
            <a:avLst/>
          </a:prstGeom>
        </p:spPr>
      </p:pic>
      <p:graphicFrame>
        <p:nvGraphicFramePr>
          <p:cNvPr id="62" name="Graphique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8200"/>
              </p:ext>
            </p:extLst>
          </p:nvPr>
        </p:nvGraphicFramePr>
        <p:xfrm>
          <a:off x="4451249" y="1351747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23695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211379" y="2715371"/>
            <a:ext cx="8929911" cy="1495068"/>
            <a:chOff x="166" y="2906"/>
            <a:chExt cx="6755" cy="1041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1467" y="3110"/>
              <a:ext cx="5454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anchor="ctr"/>
            <a:lstStyle/>
            <a:p>
              <a:r>
                <a:rPr lang="fr-FR" sz="3200" b="1" dirty="0" smtClean="0">
                  <a:solidFill>
                    <a:srgbClr val="A50021"/>
                  </a:solidFill>
                  <a:latin typeface="Century Gothic" panose="020B0502020202020204" pitchFamily="34" charset="0"/>
                </a:rPr>
                <a:t>La nature des </a:t>
              </a:r>
              <a:r>
                <a:rPr lang="fr-FR" sz="3200" b="1" dirty="0">
                  <a:solidFill>
                    <a:srgbClr val="A50021"/>
                  </a:solidFill>
                  <a:latin typeface="Century Gothic" panose="020B0502020202020204" pitchFamily="34" charset="0"/>
                </a:rPr>
                <a:t>relations </a:t>
              </a:r>
              <a:r>
                <a:rPr lang="fr-FR" sz="3200" b="1" dirty="0" smtClean="0">
                  <a:solidFill>
                    <a:srgbClr val="A50021"/>
                  </a:solidFill>
                  <a:latin typeface="Century Gothic" panose="020B0502020202020204" pitchFamily="34" charset="0"/>
                </a:rPr>
                <a:t>nouées </a:t>
              </a:r>
              <a:r>
                <a:rPr lang="fr-FR" sz="3200" b="1" dirty="0">
                  <a:solidFill>
                    <a:srgbClr val="A50021"/>
                  </a:solidFill>
                  <a:latin typeface="Century Gothic" panose="020B0502020202020204" pitchFamily="34" charset="0"/>
                </a:rPr>
                <a:t>sur les sites de rencontre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66" y="2906"/>
              <a:ext cx="1078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6000" b="1" dirty="0" smtClean="0">
                  <a:solidFill>
                    <a:srgbClr val="A5002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B</a:t>
              </a:r>
              <a:endParaRPr lang="fr-FR" sz="6000" b="1" dirty="0">
                <a:solidFill>
                  <a:srgbClr val="A50021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272" y="3223"/>
              <a:ext cx="0" cy="408"/>
            </a:xfrm>
            <a:prstGeom prst="line">
              <a:avLst/>
            </a:prstGeom>
            <a:noFill/>
            <a:ln w="1143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 dirty="0">
                <a:solidFill>
                  <a:srgbClr val="A5002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4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040685"/>
              </p:ext>
            </p:extLst>
          </p:nvPr>
        </p:nvGraphicFramePr>
        <p:xfrm>
          <a:off x="5328459" y="1376431"/>
          <a:ext cx="1902736" cy="166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83900"/>
              </p:ext>
            </p:extLst>
          </p:nvPr>
        </p:nvGraphicFramePr>
        <p:xfrm>
          <a:off x="7012939" y="1376431"/>
          <a:ext cx="1902736" cy="166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39042" y="784225"/>
            <a:ext cx="8081997" cy="479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tabLst>
                <a:tab pos="809625" algn="l"/>
              </a:tabLst>
            </a:pPr>
            <a:r>
              <a:rPr lang="fr-FR" sz="1200" b="1" u="sng" dirty="0" smtClean="0">
                <a:cs typeface="Times New Roman" pitchFamily="18" charset="0"/>
              </a:rPr>
              <a:t>Question</a:t>
            </a:r>
            <a:r>
              <a:rPr lang="fr-FR" sz="1200" b="1" dirty="0" smtClean="0">
                <a:cs typeface="Times New Roman" pitchFamily="18" charset="0"/>
              </a:rPr>
              <a:t> :</a:t>
            </a:r>
            <a:r>
              <a:rPr lang="fr-FR" sz="1200" b="1" dirty="0">
                <a:cs typeface="Times New Roman" pitchFamily="18" charset="0"/>
              </a:rPr>
              <a:t> </a:t>
            </a:r>
            <a:r>
              <a:rPr lang="fr-FR" sz="1200" b="1" dirty="0"/>
              <a:t>Et avec une personne rencontrée via un site ou une application de rencontre, vous est-il déjà arrivé </a:t>
            </a:r>
            <a:r>
              <a:rPr lang="fr-FR" sz="1200" b="1" dirty="0" smtClean="0"/>
              <a:t>? </a:t>
            </a:r>
            <a:endParaRPr lang="fr-FR" sz="1200" b="1" dirty="0"/>
          </a:p>
        </p:txBody>
      </p:sp>
      <p:sp>
        <p:nvSpPr>
          <p:cNvPr id="2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15390" y="195263"/>
            <a:ext cx="6803899" cy="627062"/>
          </a:xfrm>
        </p:spPr>
        <p:txBody>
          <a:bodyPr/>
          <a:lstStyle/>
          <a:p>
            <a:pPr lvl="0" algn="ctr" defTabSz="914279"/>
            <a:r>
              <a:rPr lang="fr-FR" sz="1400" dirty="0" smtClean="0"/>
              <a:t>L’EXPÉRIENCE DE RELATION A DIMENSION AFFECTIVE OU SEXUELLE </a:t>
            </a:r>
          </a:p>
          <a:p>
            <a:pPr lvl="0" algn="ctr" defTabSz="914279"/>
            <a:r>
              <a:rPr lang="fr-FR" sz="1400" dirty="0" smtClean="0"/>
              <a:t>SUR UN SITE/APPLI DE RENCONTRE </a:t>
            </a:r>
            <a:endParaRPr lang="fr-FR" sz="1200" dirty="0">
              <a:solidFill>
                <a:prstClr val="white"/>
              </a:solidFill>
            </a:endParaRPr>
          </a:p>
        </p:txBody>
      </p:sp>
      <p:graphicFrame>
        <p:nvGraphicFramePr>
          <p:cNvPr id="19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918205"/>
              </p:ext>
            </p:extLst>
          </p:nvPr>
        </p:nvGraphicFramePr>
        <p:xfrm>
          <a:off x="240850" y="1390672"/>
          <a:ext cx="5225640" cy="369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Arc 20"/>
          <p:cNvSpPr/>
          <p:nvPr/>
        </p:nvSpPr>
        <p:spPr>
          <a:xfrm>
            <a:off x="1332322" y="1954618"/>
            <a:ext cx="2448000" cy="2448000"/>
          </a:xfrm>
          <a:prstGeom prst="arc">
            <a:avLst>
              <a:gd name="adj1" fmla="val 16200000"/>
              <a:gd name="adj2" fmla="val 4988201"/>
            </a:avLst>
          </a:prstGeom>
          <a:ln w="38100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rc 25"/>
          <p:cNvSpPr/>
          <p:nvPr/>
        </p:nvSpPr>
        <p:spPr>
          <a:xfrm>
            <a:off x="5656162" y="1693176"/>
            <a:ext cx="1188000" cy="1188000"/>
          </a:xfrm>
          <a:prstGeom prst="arc">
            <a:avLst>
              <a:gd name="adj1" fmla="val 16200000"/>
              <a:gd name="adj2" fmla="val 4788365"/>
            </a:avLst>
          </a:prstGeom>
          <a:ln w="2857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3637455" y="3399429"/>
            <a:ext cx="3395297" cy="9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48%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</a:p>
          <a:p>
            <a:pPr defTabSz="1014032">
              <a:defRPr/>
            </a:pPr>
            <a:r>
              <a:rPr lang="fr-FR" sz="1400" b="1" dirty="0" smtClean="0">
                <a:solidFill>
                  <a:srgbClr val="336699"/>
                </a:solidFill>
              </a:rPr>
              <a:t> des </a:t>
            </a:r>
            <a:r>
              <a:rPr lang="fr-FR" sz="1400" b="1" dirty="0">
                <a:solidFill>
                  <a:srgbClr val="336699"/>
                </a:solidFill>
              </a:rPr>
              <a:t>utilisateurs </a:t>
            </a:r>
            <a:r>
              <a:rPr lang="fr-FR" sz="1400" b="1" dirty="0" smtClean="0">
                <a:solidFill>
                  <a:srgbClr val="336699"/>
                </a:solidFill>
              </a:rPr>
              <a:t>d’un </a:t>
            </a:r>
            <a:r>
              <a:rPr lang="fr-FR" sz="1400" b="1" dirty="0">
                <a:solidFill>
                  <a:srgbClr val="336699"/>
                </a:solidFill>
              </a:rPr>
              <a:t>site </a:t>
            </a:r>
            <a:r>
              <a:rPr lang="fr-FR" sz="1400" b="1" dirty="0" smtClean="0">
                <a:solidFill>
                  <a:srgbClr val="336699"/>
                </a:solidFill>
              </a:rPr>
              <a:t>/ ap</a:t>
            </a:r>
            <a:r>
              <a:rPr lang="fr-FR" sz="1400" b="1" dirty="0">
                <a:solidFill>
                  <a:srgbClr val="336699"/>
                </a:solidFill>
              </a:rPr>
              <a:t>pli </a:t>
            </a:r>
            <a:r>
              <a:rPr lang="fr-FR" sz="1400" b="1" dirty="0" smtClean="0">
                <a:solidFill>
                  <a:srgbClr val="336699"/>
                </a:solidFill>
              </a:rPr>
              <a:t>y ont </a:t>
            </a:r>
          </a:p>
          <a:p>
            <a:pPr defTabSz="1014032">
              <a:defRPr/>
            </a:pPr>
            <a:r>
              <a:rPr lang="fr-FR" sz="1400" b="1" dirty="0" smtClean="0">
                <a:solidFill>
                  <a:srgbClr val="336699"/>
                </a:solidFill>
              </a:rPr>
              <a:t>déjà </a:t>
            </a:r>
            <a:r>
              <a:rPr lang="fr-FR" sz="1400" b="1" dirty="0">
                <a:solidFill>
                  <a:srgbClr val="336699"/>
                </a:solidFill>
              </a:rPr>
              <a:t>eu une relation sexuelle ou </a:t>
            </a:r>
            <a:r>
              <a:rPr lang="fr-FR" sz="1400" b="1" dirty="0" smtClean="0">
                <a:solidFill>
                  <a:srgbClr val="336699"/>
                </a:solidFill>
              </a:rPr>
              <a:t>affective</a:t>
            </a:r>
            <a:endParaRPr lang="fr-FR" sz="100" b="1" dirty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0004" y="1163617"/>
            <a:ext cx="4111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personnes ayant déjà surfé sur des plateformes de rencontre, </a:t>
            </a: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soit 26% de l’échantillon </a:t>
            </a:r>
            <a:endParaRPr lang="fr-FR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6672752" y="1755686"/>
            <a:ext cx="720000" cy="3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400" b="1" dirty="0" smtClean="0">
                <a:solidFill>
                  <a:srgbClr val="336699"/>
                </a:solidFill>
              </a:rPr>
              <a:t> 47%</a:t>
            </a:r>
            <a:endParaRPr lang="fr-FR" sz="1400" b="1" dirty="0" smtClean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8364291" y="1733087"/>
            <a:ext cx="720000" cy="3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400" b="1" dirty="0" smtClean="0">
                <a:solidFill>
                  <a:srgbClr val="336699"/>
                </a:solidFill>
              </a:rPr>
              <a:t> 48%</a:t>
            </a:r>
            <a:endParaRPr lang="fr-FR" sz="1400" b="1" dirty="0" smtClean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17" name="Arc 16"/>
          <p:cNvSpPr/>
          <p:nvPr/>
        </p:nvSpPr>
        <p:spPr>
          <a:xfrm>
            <a:off x="7340642" y="1693176"/>
            <a:ext cx="1188000" cy="1188000"/>
          </a:xfrm>
          <a:prstGeom prst="arc">
            <a:avLst>
              <a:gd name="adj1" fmla="val 16200000"/>
              <a:gd name="adj2" fmla="val 4788365"/>
            </a:avLst>
          </a:prstGeom>
          <a:ln w="2857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5" name="Graphique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296302"/>
              </p:ext>
            </p:extLst>
          </p:nvPr>
        </p:nvGraphicFramePr>
        <p:xfrm>
          <a:off x="1626438" y="5336671"/>
          <a:ext cx="3381924" cy="14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Graphique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041396"/>
              </p:ext>
            </p:extLst>
          </p:nvPr>
        </p:nvGraphicFramePr>
        <p:xfrm>
          <a:off x="4166171" y="5355367"/>
          <a:ext cx="3060000" cy="14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7"/>
          <a:srcRect t="15044" r="49958"/>
          <a:stretch/>
        </p:blipFill>
        <p:spPr>
          <a:xfrm>
            <a:off x="6080470" y="5098139"/>
            <a:ext cx="218418" cy="34058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7"/>
          <a:srcRect l="44573" t="15044"/>
          <a:stretch/>
        </p:blipFill>
        <p:spPr>
          <a:xfrm>
            <a:off x="7861693" y="5113303"/>
            <a:ext cx="247175" cy="347972"/>
          </a:xfrm>
          <a:prstGeom prst="rect">
            <a:avLst/>
          </a:prstGeom>
        </p:spPr>
      </p:pic>
      <p:pic>
        <p:nvPicPr>
          <p:cNvPr id="47" name="Picture 2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1" y="4583315"/>
            <a:ext cx="748083" cy="7949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0636" y="5130108"/>
            <a:ext cx="474378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2500">
              <a:lnSpc>
                <a:spcPct val="120000"/>
              </a:lnSpc>
              <a:defRPr/>
            </a:pPr>
            <a:r>
              <a:rPr lang="fr-FR" sz="900" b="1" i="1" dirty="0" smtClean="0">
                <a:solidFill>
                  <a:schemeClr val="bg1">
                    <a:lumMod val="50000"/>
                  </a:schemeClr>
                </a:solidFill>
              </a:rPr>
              <a:t>PROPORTION TOTALE D’UTILISATEURS DE SITE DE RENCONTRE QUI Y ONT DÉJÀ EU AU MOINS…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/>
          <a:srcRect t="15044" r="49958"/>
          <a:stretch/>
        </p:blipFill>
        <p:spPr>
          <a:xfrm>
            <a:off x="6170618" y="1300415"/>
            <a:ext cx="218418" cy="34058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7"/>
          <a:srcRect l="44573" t="15044"/>
          <a:stretch/>
        </p:blipFill>
        <p:spPr>
          <a:xfrm>
            <a:off x="7795701" y="1300415"/>
            <a:ext cx="247175" cy="3479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9"/>
          <a:srcRect l="25507" r="25620"/>
          <a:stretch/>
        </p:blipFill>
        <p:spPr>
          <a:xfrm>
            <a:off x="1501455" y="5512078"/>
            <a:ext cx="535003" cy="53689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0"/>
          <a:srcRect r="84975" b="65232"/>
          <a:stretch/>
        </p:blipFill>
        <p:spPr>
          <a:xfrm>
            <a:off x="1030273" y="6116925"/>
            <a:ext cx="562027" cy="650248"/>
          </a:xfrm>
          <a:prstGeom prst="rect">
            <a:avLst/>
          </a:prstGeom>
        </p:spPr>
      </p:pic>
      <p:sp>
        <p:nvSpPr>
          <p:cNvPr id="51" name="Rectangle à coins arrondis 50"/>
          <p:cNvSpPr/>
          <p:nvPr/>
        </p:nvSpPr>
        <p:spPr>
          <a:xfrm>
            <a:off x="777240" y="5051354"/>
            <a:ext cx="8243350" cy="173615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2" name="Graphique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549655"/>
              </p:ext>
            </p:extLst>
          </p:nvPr>
        </p:nvGraphicFramePr>
        <p:xfrm>
          <a:off x="5946206" y="5358002"/>
          <a:ext cx="3060000" cy="14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9896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raphique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674440"/>
              </p:ext>
            </p:extLst>
          </p:nvPr>
        </p:nvGraphicFramePr>
        <p:xfrm>
          <a:off x="4451250" y="1284973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1" name="Graphique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160392"/>
              </p:ext>
            </p:extLst>
          </p:nvPr>
        </p:nvGraphicFramePr>
        <p:xfrm>
          <a:off x="-168534" y="1296020"/>
          <a:ext cx="4626234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Graphique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744637"/>
              </p:ext>
            </p:extLst>
          </p:nvPr>
        </p:nvGraphicFramePr>
        <p:xfrm>
          <a:off x="4451249" y="1351747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Graphique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415557"/>
              </p:ext>
            </p:extLst>
          </p:nvPr>
        </p:nvGraphicFramePr>
        <p:xfrm>
          <a:off x="-168534" y="1218199"/>
          <a:ext cx="4626234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8" name="Image 4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146184" y="3915250"/>
            <a:ext cx="544830" cy="49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989" y="6410495"/>
            <a:ext cx="317669" cy="31766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808" y="1194955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808" y="3339162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808" y="2315445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2052" name="Imag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2" y="2974067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42808" y="5594776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Religion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155764" y="112171"/>
            <a:ext cx="1116000" cy="792000"/>
            <a:chOff x="156438" y="107777"/>
            <a:chExt cx="1116000" cy="792000"/>
          </a:xfrm>
        </p:grpSpPr>
        <p:sp>
          <p:nvSpPr>
            <p:cNvPr id="42" name="Rectangle à coins arrondis 41"/>
            <p:cNvSpPr/>
            <p:nvPr/>
          </p:nvSpPr>
          <p:spPr bwMode="auto">
            <a:xfrm>
              <a:off x="156438" y="107777"/>
              <a:ext cx="1116000" cy="79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1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5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9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3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7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16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873"/>
              <a:endParaRPr lang="fr-FR" sz="1000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43" name="Picture 2"/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15" y="126000"/>
              <a:ext cx="756000" cy="75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ZoneTexte 44"/>
          <p:cNvSpPr txBox="1"/>
          <p:nvPr/>
        </p:nvSpPr>
        <p:spPr>
          <a:xfrm>
            <a:off x="4997745" y="3991457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97745" y="2758000"/>
            <a:ext cx="17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997745" y="1901774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6697" y="2189140"/>
            <a:ext cx="431636" cy="461821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49332" y="1480548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42808" y="4436444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12">
            <a:biLevel thresh="75000"/>
          </a:blip>
          <a:srcRect l="52912" t="61221" r="41582" b="28710"/>
          <a:stretch/>
        </p:blipFill>
        <p:spPr>
          <a:xfrm>
            <a:off x="347455" y="5169690"/>
            <a:ext cx="391886" cy="447869"/>
          </a:xfrm>
          <a:prstGeom prst="rect">
            <a:avLst/>
          </a:prstGeom>
        </p:spPr>
      </p:pic>
      <p:grpSp>
        <p:nvGrpSpPr>
          <p:cNvPr id="64" name="Groupe 63"/>
          <p:cNvGrpSpPr/>
          <p:nvPr/>
        </p:nvGrpSpPr>
        <p:grpSpPr>
          <a:xfrm>
            <a:off x="5539510" y="3235947"/>
            <a:ext cx="661939" cy="713845"/>
            <a:chOff x="5203643" y="2440039"/>
            <a:chExt cx="789107" cy="898853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 rotWithShape="1">
            <a:blip r:embed="rId13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13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67" name="Pensées 66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13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14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5"/>
          <a:srcRect l="18187" r="23868" b="-2436"/>
          <a:stretch/>
        </p:blipFill>
        <p:spPr>
          <a:xfrm>
            <a:off x="5332785" y="1492217"/>
            <a:ext cx="246640" cy="307775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997745" y="119495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4277" y="4462561"/>
            <a:ext cx="727150" cy="584882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997745" y="5130772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sentimentale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7"/>
          <a:srcRect l="47917" t="15206" r="32126" b="53752"/>
          <a:stretch/>
        </p:blipFill>
        <p:spPr>
          <a:xfrm>
            <a:off x="5575735" y="5370865"/>
            <a:ext cx="343926" cy="300935"/>
          </a:xfrm>
          <a:prstGeom prst="rect">
            <a:avLst/>
          </a:prstGeom>
        </p:spPr>
      </p:pic>
      <p:pic>
        <p:nvPicPr>
          <p:cNvPr id="57" name="Picture 4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1381" r="83633" b="21620"/>
          <a:stretch/>
        </p:blipFill>
        <p:spPr bwMode="auto">
          <a:xfrm>
            <a:off x="3836156" y="2064669"/>
            <a:ext cx="198000" cy="23399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8" name="Rectangle à coins arrondis 57"/>
          <p:cNvSpPr/>
          <p:nvPr/>
        </p:nvSpPr>
        <p:spPr bwMode="auto">
          <a:xfrm>
            <a:off x="3959296" y="2038715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RÉPONSES DES </a:t>
            </a:r>
            <a:r>
              <a:rPr lang="fr-FR" sz="700" b="1" dirty="0" smtClean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HOMMES</a:t>
            </a:r>
            <a:endParaRPr lang="fr-FR" sz="700" b="1" dirty="0">
              <a:solidFill>
                <a:srgbClr val="007CDA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59" name="Rectangle à coins arrondis 58"/>
          <p:cNvSpPr/>
          <p:nvPr/>
        </p:nvSpPr>
        <p:spPr bwMode="auto">
          <a:xfrm>
            <a:off x="3959296" y="2231179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FF6699"/>
                </a:solidFill>
                <a:latin typeface="Trebuchet MS" pitchFamily="34" charset="0"/>
                <a:cs typeface="Calibri" pitchFamily="34" charset="0"/>
              </a:rPr>
              <a:t>RÉPONSES DES FEMMES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48624" y="826350"/>
            <a:ext cx="6538191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68% 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femmes de 25 à 34 ans ont déjà eu une relation sexuelle ou affective via ce genre de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site</a:t>
            </a:r>
          </a:p>
          <a:p>
            <a:pPr algn="ctr"/>
            <a:endParaRPr lang="fr-FR" sz="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se situe à </a:t>
            </a:r>
            <a:r>
              <a:rPr lang="fr-FR" sz="1000" b="1" i="1" dirty="0" smtClean="0">
                <a:solidFill>
                  <a:srgbClr val="0070C0"/>
                </a:solidFill>
              </a:rPr>
              <a:t>47%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chez les hommes et à </a:t>
            </a:r>
            <a:r>
              <a:rPr lang="fr-FR" sz="1050" b="1" i="1" dirty="0" smtClean="0">
                <a:solidFill>
                  <a:srgbClr val="FF6699"/>
                </a:solidFill>
              </a:rPr>
              <a:t>48%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chez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femmes 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endParaRPr lang="fr-FR" sz="1000" b="1" i="1" dirty="0">
              <a:solidFill>
                <a:srgbClr val="0070C0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b="18027"/>
          <a:stretch/>
        </p:blipFill>
        <p:spPr bwMode="auto">
          <a:xfrm>
            <a:off x="3842845" y="2292089"/>
            <a:ext cx="172261" cy="23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Espace réservé du texte 1"/>
          <p:cNvSpPr txBox="1">
            <a:spLocks/>
          </p:cNvSpPr>
          <p:nvPr/>
        </p:nvSpPr>
        <p:spPr>
          <a:xfrm>
            <a:off x="1253490" y="195263"/>
            <a:ext cx="67665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 smtClean="0"/>
              <a:t>Zoom sur le profil des </a:t>
            </a:r>
            <a:r>
              <a:rPr lang="fr-FR" sz="1300" dirty="0"/>
              <a:t>Français ayant </a:t>
            </a:r>
            <a:endParaRPr lang="fr-FR" sz="1300" dirty="0" smtClean="0"/>
          </a:p>
          <a:p>
            <a:pPr algn="ctr"/>
            <a:r>
              <a:rPr lang="fr-FR" sz="1300" dirty="0" smtClean="0"/>
              <a:t>déjà eu une relation </a:t>
            </a:r>
            <a:r>
              <a:rPr lang="fr-FR" sz="1300" dirty="0"/>
              <a:t>à dimension affective ou sexuelle sur un site/appli de rencontre </a:t>
            </a:r>
            <a:endParaRPr lang="fr-FR" sz="1050" u="sng" dirty="0"/>
          </a:p>
        </p:txBody>
      </p:sp>
      <p:sp>
        <p:nvSpPr>
          <p:cNvPr id="49" name="Arc 48"/>
          <p:cNvSpPr/>
          <p:nvPr/>
        </p:nvSpPr>
        <p:spPr>
          <a:xfrm>
            <a:off x="3580742" y="1569287"/>
            <a:ext cx="378554" cy="22236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997745" y="5923547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8255" y="6087618"/>
            <a:ext cx="598885" cy="4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1" y="4583315"/>
            <a:ext cx="748083" cy="7949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3930295" y="3019632"/>
            <a:ext cx="3171890" cy="12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84%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</a:p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400" b="1" dirty="0" smtClean="0">
                <a:solidFill>
                  <a:srgbClr val="336699"/>
                </a:solidFill>
              </a:rPr>
              <a:t>  des </a:t>
            </a:r>
            <a:r>
              <a:rPr lang="fr-FR" sz="1400" b="1" dirty="0">
                <a:solidFill>
                  <a:srgbClr val="336699"/>
                </a:solidFill>
              </a:rPr>
              <a:t>utilisateurs ayant </a:t>
            </a:r>
            <a:r>
              <a:rPr lang="fr-FR" sz="1400" b="1">
                <a:solidFill>
                  <a:srgbClr val="336699"/>
                </a:solidFill>
              </a:rPr>
              <a:t>déjà </a:t>
            </a:r>
            <a:r>
              <a:rPr lang="fr-FR" sz="1400" b="1" smtClean="0">
                <a:solidFill>
                  <a:srgbClr val="336699"/>
                </a:solidFill>
              </a:rPr>
              <a:t>rencontré une personne via à un site ou une appli de rencontre </a:t>
            </a:r>
            <a:r>
              <a:rPr lang="fr-FR" sz="1400" b="1" dirty="0" smtClean="0">
                <a:solidFill>
                  <a:srgbClr val="336699"/>
                </a:solidFill>
              </a:rPr>
              <a:t>y ont eu une relation</a:t>
            </a:r>
            <a:endParaRPr lang="fr-FR" sz="100" b="1" dirty="0">
              <a:solidFill>
                <a:srgbClr val="336699"/>
              </a:solidFill>
              <a:latin typeface="Calibri"/>
            </a:endParaRPr>
          </a:p>
        </p:txBody>
      </p:sp>
      <p:graphicFrame>
        <p:nvGraphicFramePr>
          <p:cNvPr id="56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948018"/>
              </p:ext>
            </p:extLst>
          </p:nvPr>
        </p:nvGraphicFramePr>
        <p:xfrm>
          <a:off x="-81469" y="1573526"/>
          <a:ext cx="5225640" cy="369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Graphique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533190"/>
              </p:ext>
            </p:extLst>
          </p:nvPr>
        </p:nvGraphicFramePr>
        <p:xfrm>
          <a:off x="5928252" y="5385847"/>
          <a:ext cx="3381924" cy="13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39043" y="784225"/>
            <a:ext cx="7780246" cy="479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tabLst>
                <a:tab pos="809625" algn="l"/>
              </a:tabLst>
            </a:pPr>
            <a:r>
              <a:rPr lang="fr-FR" sz="1200" b="1" u="sng" dirty="0" smtClean="0">
                <a:cs typeface="Times New Roman" pitchFamily="18" charset="0"/>
              </a:rPr>
              <a:t>Question</a:t>
            </a:r>
            <a:r>
              <a:rPr lang="fr-FR" sz="1200" b="1" dirty="0" smtClean="0">
                <a:cs typeface="Times New Roman" pitchFamily="18" charset="0"/>
              </a:rPr>
              <a:t> :</a:t>
            </a:r>
            <a:r>
              <a:rPr lang="fr-FR" sz="1200" b="1" dirty="0">
                <a:cs typeface="Times New Roman" pitchFamily="18" charset="0"/>
              </a:rPr>
              <a:t> </a:t>
            </a:r>
            <a:r>
              <a:rPr lang="fr-FR" sz="1200" b="1" dirty="0"/>
              <a:t>Et avec une personne rencontrée via un site ou une application de rencontre, vous est-il déjà arrivé </a:t>
            </a:r>
            <a:r>
              <a:rPr lang="fr-FR" sz="1200" b="1" dirty="0" smtClean="0"/>
              <a:t>? </a:t>
            </a:r>
            <a:endParaRPr lang="fr-FR" sz="1200" b="1" dirty="0"/>
          </a:p>
        </p:txBody>
      </p:sp>
      <p:sp>
        <p:nvSpPr>
          <p:cNvPr id="17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15390" y="195263"/>
            <a:ext cx="6803899" cy="627062"/>
          </a:xfrm>
        </p:spPr>
        <p:txBody>
          <a:bodyPr/>
          <a:lstStyle/>
          <a:p>
            <a:pPr lvl="0" algn="ctr" defTabSz="914279"/>
            <a:r>
              <a:rPr lang="fr-FR" sz="1400" dirty="0" smtClean="0"/>
              <a:t>L’EXPÉRIENCE DE RELATION SEXUELLE OU AFFECTIVE </a:t>
            </a:r>
          </a:p>
          <a:p>
            <a:pPr lvl="0" algn="ctr" defTabSz="914279"/>
            <a:r>
              <a:rPr lang="fr-FR" sz="1400" dirty="0" smtClean="0"/>
              <a:t>PAR </a:t>
            </a:r>
            <a:r>
              <a:rPr lang="fr-FR" sz="1400" u="sng" dirty="0" smtClean="0"/>
              <a:t>LES PERSONNES AYANT DÉJÀ EU UNE DATE</a:t>
            </a:r>
            <a:r>
              <a:rPr lang="fr-FR" sz="1400" dirty="0" smtClean="0"/>
              <a:t> SUR </a:t>
            </a:r>
            <a:r>
              <a:rPr lang="fr-FR" sz="1400" dirty="0"/>
              <a:t>UN SITE/APPLI DE RENCONTRE </a:t>
            </a:r>
            <a:endParaRPr lang="fr-FR" sz="12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206" y="1142368"/>
            <a:ext cx="56244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personnes ayant </a:t>
            </a:r>
            <a:r>
              <a:rPr lang="fr-FR" sz="800" i="1">
                <a:solidFill>
                  <a:schemeClr val="tx1">
                    <a:lumMod val="50000"/>
                    <a:lumOff val="50000"/>
                  </a:schemeClr>
                </a:solidFill>
              </a:rPr>
              <a:t>déjà </a:t>
            </a:r>
            <a:r>
              <a:rPr lang="fr-FR" sz="8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rencontré une personne via à un site ou une appli de rencontre,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soit 15% de l’échantillon </a:t>
            </a:r>
          </a:p>
        </p:txBody>
      </p:sp>
      <p:graphicFrame>
        <p:nvGraphicFramePr>
          <p:cNvPr id="28" name="Graphique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018148"/>
              </p:ext>
            </p:extLst>
          </p:nvPr>
        </p:nvGraphicFramePr>
        <p:xfrm>
          <a:off x="1626438" y="5336671"/>
          <a:ext cx="3381924" cy="14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41357" y="5106334"/>
            <a:ext cx="4832003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2500">
              <a:lnSpc>
                <a:spcPct val="120000"/>
              </a:lnSpc>
              <a:defRPr/>
            </a:pPr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PROPORTION DE PERSONNES 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AYANT DÉJÀ EU UNE DATE SUR UN SITE/APPLI DE RENCONTRE …</a:t>
            </a:r>
            <a:endParaRPr lang="fr-FR" sz="9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4" name="Graphique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296737"/>
              </p:ext>
            </p:extLst>
          </p:nvPr>
        </p:nvGraphicFramePr>
        <p:xfrm>
          <a:off x="4136944" y="5385847"/>
          <a:ext cx="3381924" cy="13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7"/>
          <a:srcRect t="15044" r="49958"/>
          <a:stretch/>
        </p:blipFill>
        <p:spPr>
          <a:xfrm>
            <a:off x="6340803" y="5098139"/>
            <a:ext cx="218418" cy="340583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7"/>
          <a:srcRect l="44573" t="15044"/>
          <a:stretch/>
        </p:blipFill>
        <p:spPr>
          <a:xfrm>
            <a:off x="8090319" y="5113303"/>
            <a:ext cx="247175" cy="347972"/>
          </a:xfrm>
          <a:prstGeom prst="rect">
            <a:avLst/>
          </a:prstGeom>
        </p:spPr>
      </p:pic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6690879" y="2963661"/>
            <a:ext cx="720000" cy="3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400" b="1" dirty="0" smtClean="0">
                <a:solidFill>
                  <a:srgbClr val="336699"/>
                </a:solidFill>
              </a:rPr>
              <a:t> 89%</a:t>
            </a:r>
            <a:endParaRPr lang="fr-FR" sz="1400" b="1" dirty="0" smtClean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8378190" y="2910132"/>
            <a:ext cx="720000" cy="3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400" b="1" dirty="0" smtClean="0">
                <a:solidFill>
                  <a:srgbClr val="336699"/>
                </a:solidFill>
              </a:rPr>
              <a:t> 76%</a:t>
            </a:r>
            <a:endParaRPr lang="fr-FR" sz="1400" b="1" dirty="0" smtClean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55" name="Arc 54"/>
          <p:cNvSpPr/>
          <p:nvPr/>
        </p:nvSpPr>
        <p:spPr>
          <a:xfrm>
            <a:off x="7501247" y="1849454"/>
            <a:ext cx="1188000" cy="1188000"/>
          </a:xfrm>
          <a:prstGeom prst="arc">
            <a:avLst>
              <a:gd name="adj1" fmla="val 16200000"/>
              <a:gd name="adj2" fmla="val 11099558"/>
            </a:avLst>
          </a:prstGeom>
          <a:ln w="2857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Arc 56"/>
          <p:cNvSpPr/>
          <p:nvPr/>
        </p:nvSpPr>
        <p:spPr>
          <a:xfrm>
            <a:off x="1555711" y="2122958"/>
            <a:ext cx="2448000" cy="2448000"/>
          </a:xfrm>
          <a:prstGeom prst="arc">
            <a:avLst>
              <a:gd name="adj1" fmla="val 16200000"/>
              <a:gd name="adj2" fmla="val 12812455"/>
            </a:avLst>
          </a:prstGeom>
          <a:ln w="38100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Arc 59"/>
          <p:cNvSpPr/>
          <p:nvPr/>
        </p:nvSpPr>
        <p:spPr>
          <a:xfrm>
            <a:off x="5885335" y="1849454"/>
            <a:ext cx="1188000" cy="1188000"/>
          </a:xfrm>
          <a:prstGeom prst="arc">
            <a:avLst>
              <a:gd name="adj1" fmla="val 16200000"/>
              <a:gd name="adj2" fmla="val 13665685"/>
            </a:avLst>
          </a:prstGeom>
          <a:ln w="2857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8"/>
          <a:srcRect l="25507" r="25620"/>
          <a:stretch/>
        </p:blipFill>
        <p:spPr>
          <a:xfrm>
            <a:off x="1182685" y="5463976"/>
            <a:ext cx="535003" cy="53689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9"/>
          <a:srcRect r="84975" b="65232"/>
          <a:stretch/>
        </p:blipFill>
        <p:spPr>
          <a:xfrm>
            <a:off x="913616" y="6099977"/>
            <a:ext cx="562027" cy="65024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7"/>
          <a:srcRect t="15044" r="49958"/>
          <a:stretch/>
        </p:blipFill>
        <p:spPr>
          <a:xfrm>
            <a:off x="6315983" y="1441529"/>
            <a:ext cx="218418" cy="34058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7"/>
          <a:srcRect l="44573" t="15044"/>
          <a:stretch/>
        </p:blipFill>
        <p:spPr>
          <a:xfrm>
            <a:off x="7971546" y="1456693"/>
            <a:ext cx="247175" cy="347972"/>
          </a:xfrm>
          <a:prstGeom prst="rect">
            <a:avLst/>
          </a:prstGeom>
        </p:spPr>
      </p:pic>
      <p:graphicFrame>
        <p:nvGraphicFramePr>
          <p:cNvPr id="3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172702"/>
              </p:ext>
            </p:extLst>
          </p:nvPr>
        </p:nvGraphicFramePr>
        <p:xfrm>
          <a:off x="7158304" y="1517469"/>
          <a:ext cx="1902736" cy="166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8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589531"/>
              </p:ext>
            </p:extLst>
          </p:nvPr>
        </p:nvGraphicFramePr>
        <p:xfrm>
          <a:off x="5542392" y="1517469"/>
          <a:ext cx="1902736" cy="166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0" name="Rectangle à coins arrondis 39"/>
          <p:cNvSpPr/>
          <p:nvPr/>
        </p:nvSpPr>
        <p:spPr>
          <a:xfrm>
            <a:off x="777240" y="5036114"/>
            <a:ext cx="8243350" cy="173615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5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02280" y="199740"/>
            <a:ext cx="6803899" cy="627062"/>
          </a:xfrm>
        </p:spPr>
        <p:txBody>
          <a:bodyPr/>
          <a:lstStyle/>
          <a:p>
            <a:pPr algn="ctr" defTabSz="914279"/>
            <a:r>
              <a:rPr lang="fr-FR" sz="1400" dirty="0" smtClean="0"/>
              <a:t>LES EXPÉRIENCES SEXUELLES SANS ENGAGEMENT DURABLE OU AFFECTIF </a:t>
            </a:r>
          </a:p>
          <a:p>
            <a:pPr algn="ctr" defTabSz="914279"/>
            <a:r>
              <a:rPr lang="fr-FR" sz="1400" dirty="0" smtClean="0"/>
              <a:t>NOUÉES SUR UN SITE/APPLI DE RENCONTRE</a:t>
            </a:r>
            <a:endParaRPr lang="fr-FR" sz="1200" dirty="0">
              <a:solidFill>
                <a:prstClr val="white"/>
              </a:solidFill>
            </a:endParaRPr>
          </a:p>
        </p:txBody>
      </p:sp>
      <p:graphicFrame>
        <p:nvGraphicFramePr>
          <p:cNvPr id="25" name="Graphique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462387"/>
              </p:ext>
            </p:extLst>
          </p:nvPr>
        </p:nvGraphicFramePr>
        <p:xfrm>
          <a:off x="239044" y="2795107"/>
          <a:ext cx="4522468" cy="340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39043" y="784225"/>
            <a:ext cx="7780246" cy="479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tabLst>
                <a:tab pos="809625" algn="l"/>
              </a:tabLst>
            </a:pPr>
            <a:r>
              <a:rPr lang="fr-FR" sz="1200" b="1" u="sng" dirty="0" smtClean="0">
                <a:cs typeface="Times New Roman" pitchFamily="18" charset="0"/>
              </a:rPr>
              <a:t>Question</a:t>
            </a:r>
            <a:r>
              <a:rPr lang="fr-FR" sz="1200" b="1" dirty="0" smtClean="0">
                <a:cs typeface="Times New Roman" pitchFamily="18" charset="0"/>
              </a:rPr>
              <a:t> :</a:t>
            </a:r>
            <a:r>
              <a:rPr lang="fr-FR" sz="1200" b="1" dirty="0">
                <a:cs typeface="Times New Roman" pitchFamily="18" charset="0"/>
              </a:rPr>
              <a:t> </a:t>
            </a:r>
            <a:r>
              <a:rPr lang="fr-FR" sz="1200" b="1" dirty="0"/>
              <a:t>Et vous est-il déjà arrivé, avec une personne contactée via un site ou une appli de rencontre... 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5014" y="1160086"/>
            <a:ext cx="58081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personnes ayant déjà eu un partenaire grâce à un site ou une appli de rencontre, soit 13% de l’échantillon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72564" r="68256" b="7128"/>
          <a:stretch/>
        </p:blipFill>
        <p:spPr>
          <a:xfrm>
            <a:off x="2258263" y="1960475"/>
            <a:ext cx="1239005" cy="882456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 bwMode="auto">
          <a:xfrm>
            <a:off x="4897123" y="2115657"/>
            <a:ext cx="3886200" cy="4096457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0918" tIns="40459" rIns="80918" bIns="40459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885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6070090" y="1978418"/>
            <a:ext cx="1584000" cy="25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1857" tIns="31857" rIns="31857" bIns="3185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Réponses en fonction du sexe</a:t>
            </a:r>
          </a:p>
        </p:txBody>
      </p:sp>
      <p:pic>
        <p:nvPicPr>
          <p:cNvPr id="14" name="Picture 2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2687" r="387"/>
          <a:stretch/>
        </p:blipFill>
        <p:spPr bwMode="auto">
          <a:xfrm>
            <a:off x="6683429" y="1405765"/>
            <a:ext cx="448816" cy="541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818183"/>
              </p:ext>
            </p:extLst>
          </p:nvPr>
        </p:nvGraphicFramePr>
        <p:xfrm>
          <a:off x="5689504" y="2795107"/>
          <a:ext cx="3381924" cy="329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631971"/>
              </p:ext>
            </p:extLst>
          </p:nvPr>
        </p:nvGraphicFramePr>
        <p:xfrm>
          <a:off x="3533811" y="2795107"/>
          <a:ext cx="3381924" cy="329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/>
          <a:srcRect t="15044" r="49958"/>
          <a:stretch/>
        </p:blipFill>
        <p:spPr>
          <a:xfrm>
            <a:off x="5822337" y="2377973"/>
            <a:ext cx="367444" cy="57296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/>
          <a:srcRect l="44573" t="15044"/>
          <a:stretch/>
        </p:blipFill>
        <p:spPr>
          <a:xfrm>
            <a:off x="7696832" y="2336906"/>
            <a:ext cx="406992" cy="57296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2084" y="1540770"/>
            <a:ext cx="615589" cy="6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211379" y="2715371"/>
            <a:ext cx="8929911" cy="1495068"/>
            <a:chOff x="166" y="2906"/>
            <a:chExt cx="6755" cy="1041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1467" y="3110"/>
              <a:ext cx="5454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anchor="ctr"/>
            <a:lstStyle/>
            <a:p>
              <a:r>
                <a:rPr lang="fr-FR" sz="3200" b="1" dirty="0" smtClean="0">
                  <a:solidFill>
                    <a:srgbClr val="A50021"/>
                  </a:solidFill>
                  <a:latin typeface="Century Gothic" panose="020B0502020202020204" pitchFamily="34" charset="0"/>
                </a:rPr>
                <a:t>Infidélité et </a:t>
              </a:r>
              <a:r>
                <a:rPr lang="fr-FR" sz="3200" b="1" dirty="0" err="1" smtClean="0">
                  <a:solidFill>
                    <a:srgbClr val="A50021"/>
                  </a:solidFill>
                  <a:latin typeface="Century Gothic" panose="020B0502020202020204" pitchFamily="34" charset="0"/>
                </a:rPr>
                <a:t>multipartenariat</a:t>
              </a:r>
              <a:r>
                <a:rPr lang="fr-FR" sz="3200" b="1" dirty="0" smtClean="0">
                  <a:solidFill>
                    <a:srgbClr val="A50021"/>
                  </a:solidFill>
                  <a:latin typeface="Century Gothic" panose="020B0502020202020204" pitchFamily="34" charset="0"/>
                </a:rPr>
                <a:t> sur les sites de rencontre</a:t>
              </a:r>
              <a:endParaRPr lang="fr-FR" sz="3200" b="1" dirty="0">
                <a:solidFill>
                  <a:srgbClr val="A5002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66" y="2906"/>
              <a:ext cx="1078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6000" b="1" dirty="0" smtClean="0">
                  <a:solidFill>
                    <a:srgbClr val="A5002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C</a:t>
              </a:r>
              <a:endParaRPr lang="fr-FR" sz="6000" b="1" dirty="0">
                <a:solidFill>
                  <a:srgbClr val="A50021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272" y="3223"/>
              <a:ext cx="0" cy="408"/>
            </a:xfrm>
            <a:prstGeom prst="line">
              <a:avLst/>
            </a:prstGeom>
            <a:noFill/>
            <a:ln w="1143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 dirty="0">
                <a:solidFill>
                  <a:srgbClr val="A5002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9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aphique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834738"/>
              </p:ext>
            </p:extLst>
          </p:nvPr>
        </p:nvGraphicFramePr>
        <p:xfrm>
          <a:off x="4995158" y="2691715"/>
          <a:ext cx="3381924" cy="26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29695"/>
              </p:ext>
            </p:extLst>
          </p:nvPr>
        </p:nvGraphicFramePr>
        <p:xfrm>
          <a:off x="6901742" y="5336531"/>
          <a:ext cx="1559146" cy="142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aphique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77829"/>
              </p:ext>
            </p:extLst>
          </p:nvPr>
        </p:nvGraphicFramePr>
        <p:xfrm>
          <a:off x="-11741" y="2668084"/>
          <a:ext cx="4322562" cy="26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Rectangle 32"/>
          <p:cNvSpPr/>
          <p:nvPr/>
        </p:nvSpPr>
        <p:spPr>
          <a:xfrm>
            <a:off x="544878" y="1127291"/>
            <a:ext cx="56342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personnes ayant déjà rencontré une personne grâce à un site ou une appli de rencontre, soit 15% de l’échantillon </a:t>
            </a:r>
            <a:endParaRPr lang="fr-FR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7" name="Graphique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191250"/>
              </p:ext>
            </p:extLst>
          </p:nvPr>
        </p:nvGraphicFramePr>
        <p:xfrm>
          <a:off x="3224763" y="2691715"/>
          <a:ext cx="3381924" cy="26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à coins arrondis 13"/>
          <p:cNvSpPr/>
          <p:nvPr/>
        </p:nvSpPr>
        <p:spPr bwMode="auto">
          <a:xfrm>
            <a:off x="4559824" y="2146805"/>
            <a:ext cx="4210549" cy="3064294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0918" tIns="40459" rIns="80918" bIns="40459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885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5838007" y="1977214"/>
            <a:ext cx="1584000" cy="25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1857" tIns="31857" rIns="31857" bIns="3185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Réponses en fonction du sexe</a:t>
            </a:r>
          </a:p>
        </p:txBody>
      </p:sp>
      <p:pic>
        <p:nvPicPr>
          <p:cNvPr id="16" name="Picture 2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2687" r="387"/>
          <a:stretch/>
        </p:blipFill>
        <p:spPr bwMode="auto">
          <a:xfrm>
            <a:off x="6349748" y="1404561"/>
            <a:ext cx="448816" cy="541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/>
          <a:srcRect t="15044" r="49958"/>
          <a:stretch/>
        </p:blipFill>
        <p:spPr>
          <a:xfrm>
            <a:off x="5421992" y="2246711"/>
            <a:ext cx="367444" cy="57296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/>
          <a:srcRect l="44573" t="15044"/>
          <a:stretch/>
        </p:blipFill>
        <p:spPr>
          <a:xfrm>
            <a:off x="7406432" y="2246711"/>
            <a:ext cx="406992" cy="572962"/>
          </a:xfrm>
          <a:prstGeom prst="rect">
            <a:avLst/>
          </a:prstGeom>
        </p:spPr>
      </p:pic>
      <p:sp>
        <p:nvSpPr>
          <p:cNvPr id="1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02280" y="199740"/>
            <a:ext cx="6803899" cy="627062"/>
          </a:xfrm>
        </p:spPr>
        <p:txBody>
          <a:bodyPr/>
          <a:lstStyle/>
          <a:p>
            <a:pPr algn="ctr"/>
            <a:r>
              <a:rPr lang="fr-FR" sz="1400" dirty="0" smtClean="0"/>
              <a:t>L’USAGE DES SITES DE RENCONTRE </a:t>
            </a:r>
          </a:p>
          <a:p>
            <a:pPr algn="ctr"/>
            <a:r>
              <a:rPr lang="fr-FR" sz="1400" dirty="0" smtClean="0"/>
              <a:t>DANS UNE SITUATION DE COUPLE OU DE RELATION PRIVILÉGIÉE</a:t>
            </a:r>
            <a:endParaRPr lang="fr-FR" sz="1400" dirty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39042" y="784228"/>
            <a:ext cx="8214797" cy="479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tabLst>
                <a:tab pos="809625" algn="l"/>
              </a:tabLst>
            </a:pPr>
            <a:r>
              <a:rPr lang="fr-FR" sz="1200" b="1" u="sng" dirty="0" smtClean="0">
                <a:cs typeface="Times New Roman" pitchFamily="18" charset="0"/>
              </a:rPr>
              <a:t>Question</a:t>
            </a:r>
            <a:r>
              <a:rPr lang="fr-FR" sz="1200" b="1" dirty="0" smtClean="0">
                <a:cs typeface="Times New Roman" pitchFamily="18" charset="0"/>
              </a:rPr>
              <a:t> :</a:t>
            </a:r>
            <a:r>
              <a:rPr lang="fr-FR" sz="1200" b="1" dirty="0">
                <a:cs typeface="Times New Roman" pitchFamily="18" charset="0"/>
              </a:rPr>
              <a:t> </a:t>
            </a:r>
            <a:r>
              <a:rPr lang="fr-FR" sz="1200" b="1" dirty="0"/>
              <a:t>V</a:t>
            </a:r>
            <a:r>
              <a:rPr lang="fr-FR" sz="1200" b="1" dirty="0" smtClean="0"/>
              <a:t>ous </a:t>
            </a:r>
            <a:r>
              <a:rPr lang="fr-FR" sz="1200" b="1" dirty="0"/>
              <a:t>est-il déjà arrivé de continuer à chercher un partenaire sur un site ou une appli de rencontre alors que... </a:t>
            </a:r>
            <a:r>
              <a:rPr lang="fr-FR" sz="1200" b="1" dirty="0" smtClean="0"/>
              <a:t>? </a:t>
            </a:r>
            <a:endParaRPr lang="fr-FR" sz="1200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20" y="1771482"/>
            <a:ext cx="962342" cy="98384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229" y="644850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(*) Personnes ayant déjà eu un partenaire sexuel au cours de leur vie</a:t>
            </a:r>
          </a:p>
          <a:p>
            <a:pPr algn="just">
              <a:spcAft>
                <a:spcPts val="0"/>
              </a:spcAft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(**) Personnes ayant déjà été en couple au cours de leur vie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755429"/>
              </p:ext>
            </p:extLst>
          </p:nvPr>
        </p:nvGraphicFramePr>
        <p:xfrm>
          <a:off x="4826141" y="5336531"/>
          <a:ext cx="1559146" cy="142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Flèche vers le bas 3"/>
          <p:cNvSpPr/>
          <p:nvPr/>
        </p:nvSpPr>
        <p:spPr>
          <a:xfrm>
            <a:off x="5550802" y="5286658"/>
            <a:ext cx="206477" cy="314630"/>
          </a:xfrm>
          <a:prstGeom prst="downArrow">
            <a:avLst/>
          </a:prstGeom>
          <a:solidFill>
            <a:srgbClr val="88B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>
            <a:off x="7578077" y="5327636"/>
            <a:ext cx="206477" cy="314630"/>
          </a:xfrm>
          <a:prstGeom prst="downArrow">
            <a:avLst/>
          </a:prstGeom>
          <a:solidFill>
            <a:srgbClr val="FF7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4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aphique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465570"/>
              </p:ext>
            </p:extLst>
          </p:nvPr>
        </p:nvGraphicFramePr>
        <p:xfrm>
          <a:off x="5673588" y="2750707"/>
          <a:ext cx="3381924" cy="26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02280" y="199740"/>
            <a:ext cx="6803899" cy="627062"/>
          </a:xfrm>
        </p:spPr>
        <p:txBody>
          <a:bodyPr/>
          <a:lstStyle/>
          <a:p>
            <a:pPr algn="ctr" defTabSz="914279"/>
            <a:r>
              <a:rPr lang="fr-FR" sz="1400" dirty="0" smtClean="0"/>
              <a:t>L’ENTRETIEN DE PLUSIEURS RELATIONS SIMULTANÉES AVEC DES PERSONNES RENCONTRÉES VIA DES SITES DE RENCONTRE</a:t>
            </a:r>
            <a:endParaRPr lang="fr-FR" sz="1200" dirty="0">
              <a:solidFill>
                <a:prstClr val="white"/>
              </a:solidFill>
            </a:endParaRPr>
          </a:p>
        </p:txBody>
      </p:sp>
      <p:graphicFrame>
        <p:nvGraphicFramePr>
          <p:cNvPr id="25" name="Graphique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401760"/>
              </p:ext>
            </p:extLst>
          </p:nvPr>
        </p:nvGraphicFramePr>
        <p:xfrm>
          <a:off x="755177" y="2746740"/>
          <a:ext cx="4322562" cy="26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39043" y="784225"/>
            <a:ext cx="7780246" cy="479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tabLst>
                <a:tab pos="809625" algn="l"/>
              </a:tabLst>
            </a:pPr>
            <a:r>
              <a:rPr lang="fr-FR" sz="1200" b="1" u="sng" dirty="0" smtClean="0">
                <a:cs typeface="Times New Roman" pitchFamily="18" charset="0"/>
              </a:rPr>
              <a:t>Question</a:t>
            </a:r>
            <a:r>
              <a:rPr lang="fr-FR" sz="1200" b="1" dirty="0" smtClean="0">
                <a:cs typeface="Times New Roman" pitchFamily="18" charset="0"/>
              </a:rPr>
              <a:t> :</a:t>
            </a:r>
            <a:r>
              <a:rPr lang="fr-FR" sz="1200" b="1" dirty="0">
                <a:cs typeface="Times New Roman" pitchFamily="18" charset="0"/>
              </a:rPr>
              <a:t> </a:t>
            </a:r>
            <a:r>
              <a:rPr lang="fr-FR" sz="1200" b="1" dirty="0"/>
              <a:t>Et avec des personnes connues via un site ou une appli de rencontre, vous est-il déjà arrivé... </a:t>
            </a:r>
            <a:r>
              <a:rPr lang="fr-FR" sz="1200" b="1" dirty="0" smtClean="0"/>
              <a:t>? </a:t>
            </a:r>
            <a:endParaRPr lang="fr-FR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574375" y="1127291"/>
            <a:ext cx="56342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personnes ayant déjà </a:t>
            </a: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rencontré une personne grâce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un site ou une appli de rencontre, soit </a:t>
            </a: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15%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l’échantillon </a:t>
            </a:r>
          </a:p>
        </p:txBody>
      </p:sp>
      <p:graphicFrame>
        <p:nvGraphicFramePr>
          <p:cNvPr id="37" name="Graphique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113774"/>
              </p:ext>
            </p:extLst>
          </p:nvPr>
        </p:nvGraphicFramePr>
        <p:xfrm>
          <a:off x="3903193" y="2750707"/>
          <a:ext cx="3381924" cy="26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41" y="3171465"/>
            <a:ext cx="579876" cy="549356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85804" y="4508401"/>
            <a:ext cx="623570" cy="482600"/>
            <a:chOff x="0" y="777129"/>
            <a:chExt cx="623887" cy="48275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6"/>
            <a:srcRect l="30889" t="3617" r="50295" b="69575"/>
            <a:stretch/>
          </p:blipFill>
          <p:spPr>
            <a:xfrm flipH="1">
              <a:off x="342633" y="777129"/>
              <a:ext cx="281254" cy="48275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7"/>
            <a:srcRect l="50000" t="4513" b="1"/>
            <a:stretch/>
          </p:blipFill>
          <p:spPr>
            <a:xfrm>
              <a:off x="0" y="788564"/>
              <a:ext cx="310923" cy="459888"/>
            </a:xfrm>
            <a:prstGeom prst="rect">
              <a:avLst/>
            </a:prstGeom>
          </p:spPr>
        </p:pic>
      </p:grpSp>
      <p:sp>
        <p:nvSpPr>
          <p:cNvPr id="14" name="Rectangle à coins arrondis 13"/>
          <p:cNvSpPr/>
          <p:nvPr/>
        </p:nvSpPr>
        <p:spPr bwMode="auto">
          <a:xfrm>
            <a:off x="5257919" y="2005780"/>
            <a:ext cx="3643086" cy="343654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0918" tIns="40459" rIns="80918" bIns="40459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885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6287462" y="1831543"/>
            <a:ext cx="1584000" cy="25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1857" tIns="31857" rIns="31857" bIns="3185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Réponses en fonction du sexe</a:t>
            </a:r>
          </a:p>
        </p:txBody>
      </p:sp>
      <p:pic>
        <p:nvPicPr>
          <p:cNvPr id="16" name="Picture 2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2687" r="387"/>
          <a:stretch/>
        </p:blipFill>
        <p:spPr bwMode="auto">
          <a:xfrm>
            <a:off x="6915734" y="1238633"/>
            <a:ext cx="448816" cy="541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9"/>
          <a:srcRect t="15044" r="49958"/>
          <a:stretch/>
        </p:blipFill>
        <p:spPr>
          <a:xfrm>
            <a:off x="5981957" y="2238808"/>
            <a:ext cx="367444" cy="57296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/>
          <a:srcRect l="44573" t="15044"/>
          <a:stretch/>
        </p:blipFill>
        <p:spPr>
          <a:xfrm>
            <a:off x="7977494" y="2238809"/>
            <a:ext cx="406992" cy="572962"/>
          </a:xfrm>
          <a:prstGeom prst="rect">
            <a:avLst/>
          </a:prstGeom>
        </p:spPr>
      </p:pic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762759"/>
              </p:ext>
            </p:extLst>
          </p:nvPr>
        </p:nvGraphicFramePr>
        <p:xfrm>
          <a:off x="7504655" y="5365924"/>
          <a:ext cx="1559146" cy="142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36496"/>
              </p:ext>
            </p:extLst>
          </p:nvPr>
        </p:nvGraphicFramePr>
        <p:xfrm>
          <a:off x="5429054" y="5365924"/>
          <a:ext cx="1559146" cy="142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Flèche vers le bas 21"/>
          <p:cNvSpPr/>
          <p:nvPr/>
        </p:nvSpPr>
        <p:spPr>
          <a:xfrm>
            <a:off x="6153715" y="5316051"/>
            <a:ext cx="206477" cy="314630"/>
          </a:xfrm>
          <a:prstGeom prst="downArrow">
            <a:avLst/>
          </a:prstGeom>
          <a:solidFill>
            <a:srgbClr val="88B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8180990" y="5357029"/>
            <a:ext cx="206477" cy="314630"/>
          </a:xfrm>
          <a:prstGeom prst="downArrow">
            <a:avLst/>
          </a:prstGeom>
          <a:solidFill>
            <a:srgbClr val="FF7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211379" y="2715371"/>
            <a:ext cx="8929911" cy="1495068"/>
            <a:chOff x="166" y="2906"/>
            <a:chExt cx="6755" cy="1041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1467" y="3110"/>
              <a:ext cx="5454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anchor="ctr"/>
            <a:lstStyle/>
            <a:p>
              <a:r>
                <a:rPr lang="fr-FR" sz="3200" b="1" dirty="0" smtClean="0">
                  <a:solidFill>
                    <a:srgbClr val="A50021"/>
                  </a:solidFill>
                  <a:latin typeface="Century Gothic" panose="020B0502020202020204" pitchFamily="34" charset="0"/>
                </a:rPr>
                <a:t>La « </a:t>
              </a:r>
              <a:r>
                <a:rPr lang="fr-FR" sz="3200" b="1" dirty="0" err="1" smtClean="0">
                  <a:solidFill>
                    <a:srgbClr val="A50021"/>
                  </a:solidFill>
                  <a:latin typeface="Century Gothic" panose="020B0502020202020204" pitchFamily="34" charset="0"/>
                </a:rPr>
                <a:t>hookup</a:t>
              </a:r>
              <a:r>
                <a:rPr lang="fr-FR" sz="3200" b="1" dirty="0" smtClean="0">
                  <a:solidFill>
                    <a:srgbClr val="A50021"/>
                  </a:solidFill>
                  <a:latin typeface="Century Gothic" panose="020B0502020202020204" pitchFamily="34" charset="0"/>
                </a:rPr>
                <a:t> culture » et l’addiction aux sites de rencontre</a:t>
              </a:r>
              <a:endParaRPr lang="fr-FR" sz="3200" b="1" dirty="0">
                <a:solidFill>
                  <a:srgbClr val="A5002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66" y="2906"/>
              <a:ext cx="1078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6000" b="1" dirty="0" smtClean="0">
                  <a:solidFill>
                    <a:srgbClr val="A5002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D</a:t>
              </a:r>
              <a:endParaRPr lang="fr-FR" sz="6000" b="1" dirty="0">
                <a:solidFill>
                  <a:srgbClr val="A50021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272" y="3223"/>
              <a:ext cx="0" cy="408"/>
            </a:xfrm>
            <a:prstGeom prst="line">
              <a:avLst/>
            </a:prstGeom>
            <a:noFill/>
            <a:ln w="1143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 dirty="0">
                <a:solidFill>
                  <a:srgbClr val="A5002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5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47775" y="147638"/>
            <a:ext cx="6746476" cy="627062"/>
          </a:xfrm>
        </p:spPr>
        <p:txBody>
          <a:bodyPr/>
          <a:lstStyle/>
          <a:p>
            <a:pPr algn="ctr"/>
            <a:r>
              <a:rPr lang="fr-FR" sz="1500" dirty="0" smtClean="0"/>
              <a:t>SOMMAIRE</a:t>
            </a:r>
            <a:endParaRPr lang="fr-FR" sz="15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65253"/>
              </p:ext>
            </p:extLst>
          </p:nvPr>
        </p:nvGraphicFramePr>
        <p:xfrm>
          <a:off x="413685" y="1237986"/>
          <a:ext cx="8414655" cy="5046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544"/>
                <a:gridCol w="6844331"/>
                <a:gridCol w="725780"/>
              </a:tblGrid>
              <a:tr h="28751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Page</a:t>
                      </a:r>
                      <a:endParaRPr lang="fr-FR" sz="9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noFill/>
                  </a:tcPr>
                </a:tc>
              </a:tr>
              <a:tr h="260995"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LA MÉTHODOLOGIE</a:t>
                      </a:r>
                      <a:endParaRPr lang="fr-FR" sz="11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2542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- A -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LES USAGES ET LA FRÉQUENTATION DES SITES DE RENCONTRE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L’usage des sites et des applications de rencontre au cours de la vie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L’usage des </a:t>
                      </a:r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plateformes de rencontre selon le type de support</a:t>
                      </a:r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La réalisation de rencontres réelles ou virtuelles sur un site ou une appli de rencontre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655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- B -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LA NATURE DES RELATIONS NOUÉES SUR LES SITES DE RENCONTRE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L’expérience de relation à dimension affective ou sexuelle sur un site/appli de rencontre 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Les expériences sexuelles sans engagement durable ou affectif nouées sur un site/appli de rencontre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692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- C -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INFIDÉLITÉ ET MULTIPARTENARIAT SUR LES SITES DE RENCONTRE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L’usage des sites de rencontre dans une situation de couple ou de relation privilégiée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L’entretien de plusieurs relations simultanées avec des personnes rencontrées via des sites de rencontre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- </a:t>
                      </a:r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D </a:t>
                      </a:r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-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LA « HOOKUP CULTURE » ET L’ADDICTION AUX SITES DE RENCONTRE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L’expérience d’une sexualisation rapide d’une relation nouée via un site de rencontre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La perception des avantages et des inconvénients des sites de rencontre 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751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Le sentiment d’addiction aux sites de rencontre</a:t>
                      </a:r>
                    </a:p>
                  </a:txBody>
                  <a:tcPr marL="7502" marR="7502" marT="7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fr-FR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1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02280" y="199740"/>
            <a:ext cx="6803899" cy="627062"/>
          </a:xfrm>
        </p:spPr>
        <p:txBody>
          <a:bodyPr/>
          <a:lstStyle/>
          <a:p>
            <a:pPr algn="ctr" defTabSz="914279"/>
            <a:r>
              <a:rPr lang="fr-FR" sz="1400" dirty="0" smtClean="0"/>
              <a:t>L’EXPERIENCE D’UNE SEXUALISATION RAPIDE D’UNE RELATION </a:t>
            </a:r>
          </a:p>
          <a:p>
            <a:pPr algn="ctr" defTabSz="914279"/>
            <a:r>
              <a:rPr lang="fr-FR" sz="1400" dirty="0" smtClean="0"/>
              <a:t>NOUÉE VIA UN SITE DE RENCONTRE</a:t>
            </a:r>
            <a:endParaRPr lang="fr-FR" sz="1200" dirty="0">
              <a:solidFill>
                <a:prstClr val="white"/>
              </a:solidFill>
            </a:endParaRPr>
          </a:p>
        </p:txBody>
      </p:sp>
      <p:graphicFrame>
        <p:nvGraphicFramePr>
          <p:cNvPr id="25" name="Graphique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710085"/>
              </p:ext>
            </p:extLst>
          </p:nvPr>
        </p:nvGraphicFramePr>
        <p:xfrm>
          <a:off x="239043" y="2890650"/>
          <a:ext cx="4424397" cy="29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39043" y="784225"/>
            <a:ext cx="7780246" cy="479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tabLst>
                <a:tab pos="809625" algn="l"/>
              </a:tabLst>
            </a:pPr>
            <a:r>
              <a:rPr lang="fr-FR" sz="1200" b="1" u="sng" dirty="0" smtClean="0">
                <a:cs typeface="Times New Roman" pitchFamily="18" charset="0"/>
              </a:rPr>
              <a:t>Question</a:t>
            </a:r>
            <a:r>
              <a:rPr lang="fr-FR" sz="1200" b="1" dirty="0" smtClean="0">
                <a:cs typeface="Times New Roman" pitchFamily="18" charset="0"/>
              </a:rPr>
              <a:t> :</a:t>
            </a:r>
            <a:r>
              <a:rPr lang="fr-FR" sz="1200" b="1" dirty="0">
                <a:cs typeface="Times New Roman" pitchFamily="18" charset="0"/>
              </a:rPr>
              <a:t> </a:t>
            </a:r>
            <a:r>
              <a:rPr lang="fr-FR" sz="1200" b="1" dirty="0"/>
              <a:t>Et vous est-il déjà arrivé, avec une personne contactée via un site ou une appli de rencontre,... </a:t>
            </a:r>
            <a:r>
              <a:rPr lang="fr-FR" sz="1200" b="1" dirty="0" smtClean="0"/>
              <a:t>? </a:t>
            </a:r>
            <a:endParaRPr lang="fr-FR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574375" y="1130521"/>
            <a:ext cx="50541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personnes ayant déjà eu un partenaire grâce à un site ou une appli de rencontre, soit 13% de l’échantillon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66532" r="55240" b="4570"/>
          <a:stretch/>
        </p:blipFill>
        <p:spPr>
          <a:xfrm>
            <a:off x="2248468" y="1973113"/>
            <a:ext cx="1301622" cy="879151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 bwMode="auto">
          <a:xfrm>
            <a:off x="4998721" y="2115657"/>
            <a:ext cx="3886200" cy="3843183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0918" tIns="40459" rIns="80918" bIns="40459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885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6171688" y="1978418"/>
            <a:ext cx="1584000" cy="25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1857" tIns="31857" rIns="31857" bIns="3185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Réponses en fonction du sexe</a:t>
            </a:r>
          </a:p>
        </p:txBody>
      </p:sp>
      <p:pic>
        <p:nvPicPr>
          <p:cNvPr id="13" name="Picture 2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2687" r="387"/>
          <a:stretch/>
        </p:blipFill>
        <p:spPr bwMode="auto">
          <a:xfrm>
            <a:off x="6683429" y="1405765"/>
            <a:ext cx="448816" cy="541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353958"/>
              </p:ext>
            </p:extLst>
          </p:nvPr>
        </p:nvGraphicFramePr>
        <p:xfrm>
          <a:off x="5762076" y="2890650"/>
          <a:ext cx="3381924" cy="29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80795"/>
              </p:ext>
            </p:extLst>
          </p:nvPr>
        </p:nvGraphicFramePr>
        <p:xfrm>
          <a:off x="3707979" y="2890650"/>
          <a:ext cx="3381924" cy="29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/>
          <a:srcRect t="15044" r="49958"/>
          <a:stretch/>
        </p:blipFill>
        <p:spPr>
          <a:xfrm>
            <a:off x="5877140" y="2415428"/>
            <a:ext cx="367444" cy="5729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/>
          <a:srcRect l="44573" t="15044"/>
          <a:stretch/>
        </p:blipFill>
        <p:spPr>
          <a:xfrm>
            <a:off x="7872677" y="2415429"/>
            <a:ext cx="406992" cy="5729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2234" y="1520945"/>
            <a:ext cx="457856" cy="44344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839" t="22413" r="3917" b="27156"/>
          <a:stretch/>
        </p:blipFill>
        <p:spPr>
          <a:xfrm>
            <a:off x="387496" y="1158555"/>
            <a:ext cx="214472" cy="1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/>
          <p:nvPr/>
        </p:nvPicPr>
        <p:blipFill rotWithShape="1">
          <a:blip r:embed="rId2"/>
          <a:srcRect l="27283" t="3993" r="49240" b="74892"/>
          <a:stretch/>
        </p:blipFill>
        <p:spPr>
          <a:xfrm>
            <a:off x="105207" y="4750233"/>
            <a:ext cx="716615" cy="778232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 bwMode="auto">
          <a:xfrm>
            <a:off x="5559138" y="1937563"/>
            <a:ext cx="3454232" cy="4753519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0918" tIns="40459" rIns="80918" bIns="40459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885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6471661" y="1800324"/>
            <a:ext cx="1584000" cy="25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1857" tIns="31857" rIns="31857" bIns="3185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Réponses en fonction du sexe</a:t>
            </a:r>
          </a:p>
        </p:txBody>
      </p:sp>
      <p:pic>
        <p:nvPicPr>
          <p:cNvPr id="13" name="Picture 2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2687" r="387"/>
          <a:stretch/>
        </p:blipFill>
        <p:spPr bwMode="auto">
          <a:xfrm>
            <a:off x="6983402" y="1227671"/>
            <a:ext cx="448816" cy="541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t="15044" r="49958"/>
          <a:stretch/>
        </p:blipFill>
        <p:spPr>
          <a:xfrm>
            <a:off x="6235169" y="2237334"/>
            <a:ext cx="367444" cy="5729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44573" t="15044"/>
          <a:stretch/>
        </p:blipFill>
        <p:spPr>
          <a:xfrm>
            <a:off x="8027510" y="2237335"/>
            <a:ext cx="406992" cy="5729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96007" y="1390995"/>
            <a:ext cx="2636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Réponses : « Total d’accord »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6405" y="1175551"/>
            <a:ext cx="30287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A tous</a:t>
            </a:r>
            <a:endParaRPr lang="fr-FR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393715"/>
              </p:ext>
            </p:extLst>
          </p:nvPr>
        </p:nvGraphicFramePr>
        <p:xfrm>
          <a:off x="456405" y="2795587"/>
          <a:ext cx="5242533" cy="388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661433"/>
              </p:ext>
            </p:extLst>
          </p:nvPr>
        </p:nvGraphicFramePr>
        <p:xfrm>
          <a:off x="5915477" y="2754836"/>
          <a:ext cx="3381924" cy="396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75621"/>
              </p:ext>
            </p:extLst>
          </p:nvPr>
        </p:nvGraphicFramePr>
        <p:xfrm>
          <a:off x="4172351" y="2754836"/>
          <a:ext cx="3381924" cy="396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8"/>
          <a:srcRect l="75496" t="26695" r="6220" b="53899"/>
          <a:stretch/>
        </p:blipFill>
        <p:spPr>
          <a:xfrm>
            <a:off x="283725" y="3006593"/>
            <a:ext cx="542050" cy="600676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271288" y="3896001"/>
            <a:ext cx="661939" cy="713845"/>
            <a:chOff x="5203643" y="2440039"/>
            <a:chExt cx="789107" cy="898853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9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9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36" name="Pensées 35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9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10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sp>
        <p:nvSpPr>
          <p:cNvPr id="3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02280" y="199740"/>
            <a:ext cx="6803899" cy="627062"/>
          </a:xfrm>
        </p:spPr>
        <p:txBody>
          <a:bodyPr/>
          <a:lstStyle/>
          <a:p>
            <a:pPr algn="ctr" defTabSz="914279"/>
            <a:r>
              <a:rPr lang="fr-FR" sz="1400" dirty="0" smtClean="0"/>
              <a:t>LA PERCEPTION DES AVANTAGES ET DES INCONVÉNIENTS DES SITES DE RENCONTRE (1/2)</a:t>
            </a:r>
          </a:p>
          <a:p>
            <a:pPr algn="ctr" defTabSz="914279"/>
            <a:endParaRPr lang="fr-FR" sz="200" dirty="0" smtClean="0"/>
          </a:p>
          <a:p>
            <a:pPr algn="ctr" defTabSz="914279"/>
            <a:r>
              <a:rPr lang="fr-FR" sz="1200" dirty="0" smtClean="0"/>
              <a:t>- Réponses de l’ensemble des Français  -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26127" y="734161"/>
            <a:ext cx="7780246" cy="6645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tabLst>
                <a:tab pos="809625" algn="l"/>
              </a:tabLst>
            </a:pPr>
            <a:r>
              <a:rPr lang="fr-FR" sz="1200" b="1" u="sng" dirty="0" smtClean="0">
                <a:cs typeface="Times New Roman" pitchFamily="18" charset="0"/>
              </a:rPr>
              <a:t>Question</a:t>
            </a:r>
            <a:r>
              <a:rPr lang="fr-FR" sz="1200" b="1" dirty="0" smtClean="0">
                <a:cs typeface="Times New Roman" pitchFamily="18" charset="0"/>
              </a:rPr>
              <a:t> :</a:t>
            </a:r>
            <a:r>
              <a:rPr lang="fr-FR" sz="1200" b="1" dirty="0">
                <a:cs typeface="Times New Roman" pitchFamily="18" charset="0"/>
              </a:rPr>
              <a:t> Voici un certain nombre d’opinions concernant les sites de rencontre</a:t>
            </a:r>
            <a:r>
              <a:rPr lang="fr-FR" sz="1200" b="1" dirty="0" smtClean="0">
                <a:cs typeface="Times New Roman" pitchFamily="18" charset="0"/>
              </a:rPr>
              <a:t>. </a:t>
            </a:r>
            <a:r>
              <a:rPr lang="fr-FR" sz="1200" b="1" dirty="0" smtClean="0"/>
              <a:t>Pour </a:t>
            </a:r>
            <a:r>
              <a:rPr lang="fr-FR" sz="1200" b="1" dirty="0"/>
              <a:t>chacune d’elles, vous me direz si vous êtes tout à fait, plutôt, plutôt pas ou pas du tout d’accord </a:t>
            </a:r>
            <a:r>
              <a:rPr lang="fr-FR" sz="1200" b="1" dirty="0" smtClean="0"/>
              <a:t>? </a:t>
            </a:r>
            <a:endParaRPr lang="fr-FR" sz="1200" b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839" t="22413" r="3917" b="27156"/>
          <a:stretch/>
        </p:blipFill>
        <p:spPr>
          <a:xfrm>
            <a:off x="307464" y="1197941"/>
            <a:ext cx="214472" cy="164516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93837" y="5787436"/>
            <a:ext cx="739354" cy="684161"/>
            <a:chOff x="1347811" y="1850784"/>
            <a:chExt cx="817220" cy="73794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2">
              <a:biLevel thresh="50000"/>
            </a:blip>
            <a:stretch>
              <a:fillRect/>
            </a:stretch>
          </p:blipFill>
          <p:spPr>
            <a:xfrm>
              <a:off x="1347811" y="1926324"/>
              <a:ext cx="662400" cy="6624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63491" y="1850784"/>
              <a:ext cx="201540" cy="201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77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Graphique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066367"/>
              </p:ext>
            </p:extLst>
          </p:nvPr>
        </p:nvGraphicFramePr>
        <p:xfrm>
          <a:off x="-168534" y="1296020"/>
          <a:ext cx="4626234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Graphique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718843"/>
              </p:ext>
            </p:extLst>
          </p:nvPr>
        </p:nvGraphicFramePr>
        <p:xfrm>
          <a:off x="-168534" y="1218199"/>
          <a:ext cx="4626234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7" name="Graphique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870768"/>
              </p:ext>
            </p:extLst>
          </p:nvPr>
        </p:nvGraphicFramePr>
        <p:xfrm>
          <a:off x="4451250" y="1284973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8" name="Image 4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146184" y="3915250"/>
            <a:ext cx="544830" cy="49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89" y="6410495"/>
            <a:ext cx="317669" cy="31766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808" y="1194955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808" y="3339162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808" y="2315445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2052" name="Imag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2" y="2974067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42808" y="5594776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Religion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155764" y="112171"/>
            <a:ext cx="1116000" cy="792000"/>
            <a:chOff x="156438" y="107777"/>
            <a:chExt cx="1116000" cy="792000"/>
          </a:xfrm>
        </p:grpSpPr>
        <p:sp>
          <p:nvSpPr>
            <p:cNvPr id="42" name="Rectangle à coins arrondis 41"/>
            <p:cNvSpPr/>
            <p:nvPr/>
          </p:nvSpPr>
          <p:spPr bwMode="auto">
            <a:xfrm>
              <a:off x="156438" y="107777"/>
              <a:ext cx="1116000" cy="79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1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5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9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3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7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16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873"/>
              <a:endParaRPr lang="fr-FR" sz="1000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43" name="Picture 2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15" y="126000"/>
              <a:ext cx="756000" cy="75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ZoneTexte 44"/>
          <p:cNvSpPr txBox="1"/>
          <p:nvPr/>
        </p:nvSpPr>
        <p:spPr>
          <a:xfrm>
            <a:off x="4997745" y="3991457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97745" y="2758000"/>
            <a:ext cx="17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997745" y="1901774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6697" y="2189140"/>
            <a:ext cx="431636" cy="461821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49332" y="1480548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42808" y="4436444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11">
            <a:biLevel thresh="75000"/>
          </a:blip>
          <a:srcRect l="52912" t="61221" r="41582" b="28710"/>
          <a:stretch/>
        </p:blipFill>
        <p:spPr>
          <a:xfrm>
            <a:off x="347455" y="5169690"/>
            <a:ext cx="391886" cy="447869"/>
          </a:xfrm>
          <a:prstGeom prst="rect">
            <a:avLst/>
          </a:prstGeom>
        </p:spPr>
      </p:pic>
      <p:grpSp>
        <p:nvGrpSpPr>
          <p:cNvPr id="64" name="Groupe 63"/>
          <p:cNvGrpSpPr/>
          <p:nvPr/>
        </p:nvGrpSpPr>
        <p:grpSpPr>
          <a:xfrm>
            <a:off x="5716170" y="3125476"/>
            <a:ext cx="661939" cy="713845"/>
            <a:chOff x="5203643" y="2440039"/>
            <a:chExt cx="789107" cy="898853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 rotWithShape="1">
            <a:blip r:embed="rId12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12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67" name="Pensées 66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12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13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4"/>
          <a:srcRect l="18187" r="23868" b="-2436"/>
          <a:stretch/>
        </p:blipFill>
        <p:spPr>
          <a:xfrm>
            <a:off x="5332785" y="1492217"/>
            <a:ext cx="246640" cy="307775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997745" y="119495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4277" y="4462561"/>
            <a:ext cx="727150" cy="584882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997745" y="5130772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sentimentale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6"/>
          <a:srcRect l="47917" t="15206" r="32126" b="53752"/>
          <a:stretch/>
        </p:blipFill>
        <p:spPr>
          <a:xfrm>
            <a:off x="5575735" y="5370865"/>
            <a:ext cx="343926" cy="300935"/>
          </a:xfrm>
          <a:prstGeom prst="rect">
            <a:avLst/>
          </a:prstGeom>
        </p:spPr>
      </p:pic>
      <p:pic>
        <p:nvPicPr>
          <p:cNvPr id="57" name="Picture 4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1381" r="83633" b="21620"/>
          <a:stretch/>
        </p:blipFill>
        <p:spPr bwMode="auto">
          <a:xfrm>
            <a:off x="3836156" y="2064669"/>
            <a:ext cx="198000" cy="23399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8" name="Rectangle à coins arrondis 57"/>
          <p:cNvSpPr/>
          <p:nvPr/>
        </p:nvSpPr>
        <p:spPr bwMode="auto">
          <a:xfrm>
            <a:off x="3959296" y="2038715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RÉPONSES DES </a:t>
            </a:r>
            <a:r>
              <a:rPr lang="fr-FR" sz="700" b="1" dirty="0" smtClean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HOMMES</a:t>
            </a:r>
            <a:endParaRPr lang="fr-FR" sz="700" b="1" dirty="0">
              <a:solidFill>
                <a:srgbClr val="007CDA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59" name="Rectangle à coins arrondis 58"/>
          <p:cNvSpPr/>
          <p:nvPr/>
        </p:nvSpPr>
        <p:spPr bwMode="auto">
          <a:xfrm>
            <a:off x="3959296" y="2231179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FF6699"/>
                </a:solidFill>
                <a:latin typeface="Trebuchet MS" pitchFamily="34" charset="0"/>
                <a:cs typeface="Calibri" pitchFamily="34" charset="0"/>
              </a:rPr>
              <a:t>RÉPONSES DES FEMMES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48624" y="826350"/>
            <a:ext cx="6538191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77% des hommes de moins de 25 ans partagent cette idée</a:t>
            </a:r>
            <a:endParaRPr lang="fr-FR" sz="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se situe à </a:t>
            </a:r>
            <a:r>
              <a:rPr lang="fr-FR" sz="1000" b="1" i="1" dirty="0" smtClean="0">
                <a:solidFill>
                  <a:srgbClr val="0070C0"/>
                </a:solidFill>
              </a:rPr>
              <a:t>56%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chez les hommes et à </a:t>
            </a:r>
            <a:r>
              <a:rPr lang="fr-FR" sz="1050" b="1" i="1" dirty="0" smtClean="0">
                <a:solidFill>
                  <a:srgbClr val="FF6699"/>
                </a:solidFill>
              </a:rPr>
              <a:t>46%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chez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femmes 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endParaRPr lang="fr-FR" sz="1000" b="1" i="1" dirty="0">
              <a:solidFill>
                <a:srgbClr val="0070C0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b="18027"/>
          <a:stretch/>
        </p:blipFill>
        <p:spPr bwMode="auto">
          <a:xfrm>
            <a:off x="3842845" y="2292089"/>
            <a:ext cx="172261" cy="23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Espace réservé du texte 1"/>
          <p:cNvSpPr txBox="1">
            <a:spLocks/>
          </p:cNvSpPr>
          <p:nvPr/>
        </p:nvSpPr>
        <p:spPr>
          <a:xfrm>
            <a:off x="1253490" y="195263"/>
            <a:ext cx="67665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 smtClean="0"/>
              <a:t>Zoom sur le profil des </a:t>
            </a:r>
            <a:r>
              <a:rPr lang="fr-FR" sz="1300" dirty="0"/>
              <a:t>Français </a:t>
            </a:r>
            <a:r>
              <a:rPr lang="fr-FR" sz="1300" dirty="0" smtClean="0"/>
              <a:t>estimant </a:t>
            </a:r>
            <a:r>
              <a:rPr lang="fr-FR" sz="1300" dirty="0"/>
              <a:t>que </a:t>
            </a:r>
            <a:r>
              <a:rPr lang="fr-FR" sz="1300" dirty="0" smtClean="0"/>
              <a:t>sur les sites on peut « avoir </a:t>
            </a:r>
            <a:r>
              <a:rPr lang="fr-FR" sz="1300" dirty="0"/>
              <a:t>un nombre de partenaires sexuels beaucoup plus élevé que dans la vraie vie </a:t>
            </a:r>
            <a:r>
              <a:rPr lang="fr-FR" sz="1300" dirty="0" smtClean="0"/>
              <a:t> »</a:t>
            </a:r>
            <a:endParaRPr lang="fr-FR" sz="1050" u="sng" dirty="0"/>
          </a:p>
        </p:txBody>
      </p:sp>
      <p:sp>
        <p:nvSpPr>
          <p:cNvPr id="49" name="Arc 48"/>
          <p:cNvSpPr/>
          <p:nvPr/>
        </p:nvSpPr>
        <p:spPr>
          <a:xfrm>
            <a:off x="3956487" y="1324070"/>
            <a:ext cx="378554" cy="22236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997745" y="5923547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8255" y="6087618"/>
            <a:ext cx="598885" cy="481712"/>
          </a:xfrm>
          <a:prstGeom prst="rect">
            <a:avLst/>
          </a:prstGeom>
        </p:spPr>
      </p:pic>
      <p:graphicFrame>
        <p:nvGraphicFramePr>
          <p:cNvPr id="62" name="Graphique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624244"/>
              </p:ext>
            </p:extLst>
          </p:nvPr>
        </p:nvGraphicFramePr>
        <p:xfrm>
          <a:off x="4451249" y="1351747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18880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raphique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398163"/>
              </p:ext>
            </p:extLst>
          </p:nvPr>
        </p:nvGraphicFramePr>
        <p:xfrm>
          <a:off x="-168534" y="1296020"/>
          <a:ext cx="4626234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Graphique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59723"/>
              </p:ext>
            </p:extLst>
          </p:nvPr>
        </p:nvGraphicFramePr>
        <p:xfrm>
          <a:off x="-168534" y="1218199"/>
          <a:ext cx="4626234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9" name="Graphique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14968"/>
              </p:ext>
            </p:extLst>
          </p:nvPr>
        </p:nvGraphicFramePr>
        <p:xfrm>
          <a:off x="4451249" y="1351747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1" name="Groupe 40"/>
          <p:cNvGrpSpPr/>
          <p:nvPr/>
        </p:nvGrpSpPr>
        <p:grpSpPr>
          <a:xfrm>
            <a:off x="155764" y="112171"/>
            <a:ext cx="1116000" cy="792000"/>
            <a:chOff x="156438" y="107777"/>
            <a:chExt cx="1116000" cy="792000"/>
          </a:xfrm>
        </p:grpSpPr>
        <p:sp>
          <p:nvSpPr>
            <p:cNvPr id="42" name="Rectangle à coins arrondis 41"/>
            <p:cNvSpPr/>
            <p:nvPr/>
          </p:nvSpPr>
          <p:spPr bwMode="auto">
            <a:xfrm>
              <a:off x="156438" y="107777"/>
              <a:ext cx="1116000" cy="79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1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5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9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3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7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16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873"/>
              <a:endParaRPr lang="fr-FR" sz="1000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43" name="Picture 2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15" y="126000"/>
              <a:ext cx="756000" cy="75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Rectangle 43"/>
          <p:cNvSpPr/>
          <p:nvPr/>
        </p:nvSpPr>
        <p:spPr>
          <a:xfrm>
            <a:off x="1348624" y="826350"/>
            <a:ext cx="6538191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78% des hommes âgés de 18 à 24 ans partagent cette idée</a:t>
            </a:r>
            <a:endParaRPr lang="fr-FR" sz="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se situe à </a:t>
            </a:r>
            <a:r>
              <a:rPr lang="fr-FR" sz="1000" b="1" i="1" dirty="0" smtClean="0">
                <a:solidFill>
                  <a:srgbClr val="0070C0"/>
                </a:solidFill>
              </a:rPr>
              <a:t>52%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chez les hommes et à </a:t>
            </a:r>
            <a:r>
              <a:rPr lang="fr-FR" sz="1050" b="1" i="1" dirty="0" smtClean="0">
                <a:solidFill>
                  <a:srgbClr val="FF6699"/>
                </a:solidFill>
              </a:rPr>
              <a:t>46%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chez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femmes 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endParaRPr lang="fr-FR" sz="1000" b="1" i="1" dirty="0">
              <a:solidFill>
                <a:srgbClr val="0070C0"/>
              </a:solidFill>
            </a:endParaRPr>
          </a:p>
        </p:txBody>
      </p:sp>
      <p:sp>
        <p:nvSpPr>
          <p:cNvPr id="47" name="Espace réservé du texte 1"/>
          <p:cNvSpPr txBox="1">
            <a:spLocks/>
          </p:cNvSpPr>
          <p:nvPr/>
        </p:nvSpPr>
        <p:spPr>
          <a:xfrm>
            <a:off x="1253490" y="195263"/>
            <a:ext cx="67665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 smtClean="0"/>
              <a:t>Zoom sur le profil des </a:t>
            </a:r>
            <a:r>
              <a:rPr lang="fr-FR" sz="1300" dirty="0"/>
              <a:t>Français </a:t>
            </a:r>
            <a:r>
              <a:rPr lang="fr-FR" sz="1300" dirty="0" smtClean="0"/>
              <a:t>estimant que « Sur </a:t>
            </a:r>
            <a:r>
              <a:rPr lang="fr-FR" sz="1300" dirty="0"/>
              <a:t>les sites ou applis de rencontre, on se dit qu’on peut toujours trouver quelqu’un de </a:t>
            </a:r>
            <a:r>
              <a:rPr lang="fr-FR" sz="1300" dirty="0" smtClean="0"/>
              <a:t>mieux »</a:t>
            </a:r>
            <a:endParaRPr lang="fr-FR" sz="1050" u="sng" dirty="0"/>
          </a:p>
        </p:txBody>
      </p:sp>
      <p:graphicFrame>
        <p:nvGraphicFramePr>
          <p:cNvPr id="75" name="Graphique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556991"/>
              </p:ext>
            </p:extLst>
          </p:nvPr>
        </p:nvGraphicFramePr>
        <p:xfrm>
          <a:off x="4451250" y="1284973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6" name="Image 7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146184" y="3915250"/>
            <a:ext cx="544830" cy="49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989" y="6410495"/>
            <a:ext cx="317669" cy="317669"/>
          </a:xfrm>
          <a:prstGeom prst="rect">
            <a:avLst/>
          </a:prstGeom>
        </p:spPr>
      </p:pic>
      <p:sp>
        <p:nvSpPr>
          <p:cNvPr id="79" name="ZoneTexte 78"/>
          <p:cNvSpPr txBox="1"/>
          <p:nvPr/>
        </p:nvSpPr>
        <p:spPr>
          <a:xfrm>
            <a:off x="42808" y="1194955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42808" y="3339162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2808" y="2315445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82" name="Imag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2" y="2974067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ZoneTexte 82"/>
          <p:cNvSpPr txBox="1"/>
          <p:nvPr/>
        </p:nvSpPr>
        <p:spPr>
          <a:xfrm>
            <a:off x="42808" y="5594776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Religion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997745" y="3991457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4997745" y="2758000"/>
            <a:ext cx="17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4997745" y="1901774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6697" y="2189140"/>
            <a:ext cx="431636" cy="461821"/>
          </a:xfrm>
          <a:prstGeom prst="rect">
            <a:avLst/>
          </a:prstGeom>
        </p:spPr>
      </p:pic>
      <p:pic>
        <p:nvPicPr>
          <p:cNvPr id="88" name="Image 87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49332" y="1480548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" name="ZoneTexte 88"/>
          <p:cNvSpPr txBox="1"/>
          <p:nvPr/>
        </p:nvSpPr>
        <p:spPr>
          <a:xfrm>
            <a:off x="42808" y="4436444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 rotWithShape="1">
          <a:blip r:embed="rId12">
            <a:biLevel thresh="75000"/>
          </a:blip>
          <a:srcRect l="52912" t="61221" r="41582" b="28710"/>
          <a:stretch/>
        </p:blipFill>
        <p:spPr>
          <a:xfrm>
            <a:off x="347455" y="5169690"/>
            <a:ext cx="391886" cy="447869"/>
          </a:xfrm>
          <a:prstGeom prst="rect">
            <a:avLst/>
          </a:prstGeom>
        </p:spPr>
      </p:pic>
      <p:grpSp>
        <p:nvGrpSpPr>
          <p:cNvPr id="91" name="Groupe 90"/>
          <p:cNvGrpSpPr/>
          <p:nvPr/>
        </p:nvGrpSpPr>
        <p:grpSpPr>
          <a:xfrm>
            <a:off x="5716170" y="3125476"/>
            <a:ext cx="661939" cy="713845"/>
            <a:chOff x="5203643" y="2440039"/>
            <a:chExt cx="789107" cy="898853"/>
          </a:xfrm>
        </p:grpSpPr>
        <p:pic>
          <p:nvPicPr>
            <p:cNvPr id="92" name="Image 91"/>
            <p:cNvPicPr>
              <a:picLocks noChangeAspect="1"/>
            </p:cNvPicPr>
            <p:nvPr/>
          </p:nvPicPr>
          <p:blipFill rotWithShape="1">
            <a:blip r:embed="rId13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93" name="Image 92"/>
            <p:cNvPicPr>
              <a:picLocks noChangeAspect="1"/>
            </p:cNvPicPr>
            <p:nvPr/>
          </p:nvPicPr>
          <p:blipFill rotWithShape="1">
            <a:blip r:embed="rId13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94" name="Pensées 93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5" name="Image 94"/>
            <p:cNvPicPr>
              <a:picLocks noChangeAspect="1"/>
            </p:cNvPicPr>
            <p:nvPr/>
          </p:nvPicPr>
          <p:blipFill rotWithShape="1">
            <a:blip r:embed="rId13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96" name="Image 95"/>
            <p:cNvPicPr>
              <a:picLocks noChangeAspect="1"/>
            </p:cNvPicPr>
            <p:nvPr/>
          </p:nvPicPr>
          <p:blipFill rotWithShape="1">
            <a:blip r:embed="rId14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97" name="Image 96"/>
          <p:cNvPicPr>
            <a:picLocks noChangeAspect="1"/>
          </p:cNvPicPr>
          <p:nvPr/>
        </p:nvPicPr>
        <p:blipFill rotWithShape="1">
          <a:blip r:embed="rId15"/>
          <a:srcRect l="18187" r="23868" b="-2436"/>
          <a:stretch/>
        </p:blipFill>
        <p:spPr>
          <a:xfrm>
            <a:off x="5332785" y="1492217"/>
            <a:ext cx="246640" cy="307775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4997745" y="119495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4277" y="4462561"/>
            <a:ext cx="727150" cy="584882"/>
          </a:xfrm>
          <a:prstGeom prst="rect">
            <a:avLst/>
          </a:prstGeom>
        </p:spPr>
      </p:pic>
      <p:sp>
        <p:nvSpPr>
          <p:cNvPr id="100" name="ZoneTexte 99"/>
          <p:cNvSpPr txBox="1"/>
          <p:nvPr/>
        </p:nvSpPr>
        <p:spPr>
          <a:xfrm>
            <a:off x="4997745" y="5130772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sentimentale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101" name="Image 100"/>
          <p:cNvPicPr>
            <a:picLocks noChangeAspect="1"/>
          </p:cNvPicPr>
          <p:nvPr/>
        </p:nvPicPr>
        <p:blipFill rotWithShape="1">
          <a:blip r:embed="rId17"/>
          <a:srcRect l="47917" t="15206" r="32126" b="53752"/>
          <a:stretch/>
        </p:blipFill>
        <p:spPr>
          <a:xfrm>
            <a:off x="5575735" y="5370865"/>
            <a:ext cx="343926" cy="300935"/>
          </a:xfrm>
          <a:prstGeom prst="rect">
            <a:avLst/>
          </a:prstGeom>
        </p:spPr>
      </p:pic>
      <p:pic>
        <p:nvPicPr>
          <p:cNvPr id="102" name="Picture 4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1381" r="83633" b="21620"/>
          <a:stretch/>
        </p:blipFill>
        <p:spPr bwMode="auto">
          <a:xfrm>
            <a:off x="3836156" y="2064669"/>
            <a:ext cx="198000" cy="23399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3" name="Rectangle à coins arrondis 102"/>
          <p:cNvSpPr/>
          <p:nvPr/>
        </p:nvSpPr>
        <p:spPr bwMode="auto">
          <a:xfrm>
            <a:off x="3959296" y="2038715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RÉPONSES DES </a:t>
            </a:r>
            <a:r>
              <a:rPr lang="fr-FR" sz="700" b="1" dirty="0" smtClean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HOMMES</a:t>
            </a:r>
            <a:endParaRPr lang="fr-FR" sz="700" b="1" dirty="0">
              <a:solidFill>
                <a:srgbClr val="007CDA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04" name="Rectangle à coins arrondis 103"/>
          <p:cNvSpPr/>
          <p:nvPr/>
        </p:nvSpPr>
        <p:spPr bwMode="auto">
          <a:xfrm>
            <a:off x="3959296" y="2231179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FF6699"/>
                </a:solidFill>
                <a:latin typeface="Trebuchet MS" pitchFamily="34" charset="0"/>
                <a:cs typeface="Calibri" pitchFamily="34" charset="0"/>
              </a:rPr>
              <a:t>RÉPONSES DES FEMMES</a:t>
            </a: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b="18027"/>
          <a:stretch/>
        </p:blipFill>
        <p:spPr bwMode="auto">
          <a:xfrm>
            <a:off x="3842845" y="2292089"/>
            <a:ext cx="172261" cy="23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Arc 105"/>
          <p:cNvSpPr/>
          <p:nvPr/>
        </p:nvSpPr>
        <p:spPr>
          <a:xfrm>
            <a:off x="3680388" y="1276859"/>
            <a:ext cx="378554" cy="22236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997745" y="5923547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108" name="Image 10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8255" y="6087618"/>
            <a:ext cx="598885" cy="4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/>
          <p:nvPr/>
        </p:nvPicPr>
        <p:blipFill rotWithShape="1">
          <a:blip r:embed="rId2"/>
          <a:srcRect l="27283" t="3993" r="49240" b="74892"/>
          <a:stretch/>
        </p:blipFill>
        <p:spPr>
          <a:xfrm>
            <a:off x="46749" y="3765388"/>
            <a:ext cx="865646" cy="864869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 bwMode="auto">
          <a:xfrm>
            <a:off x="5481575" y="1937563"/>
            <a:ext cx="3600000" cy="4753519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0918" tIns="40459" rIns="80918" bIns="40459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885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6442633" y="1800324"/>
            <a:ext cx="1584000" cy="25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1857" tIns="31857" rIns="31857" bIns="31857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9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8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7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6" algn="l" defTabSz="91427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22940"/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Réponses en fonction du sexe</a:t>
            </a:r>
          </a:p>
        </p:txBody>
      </p:sp>
      <p:pic>
        <p:nvPicPr>
          <p:cNvPr id="13" name="Picture 2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2687" r="387"/>
          <a:stretch/>
        </p:blipFill>
        <p:spPr bwMode="auto">
          <a:xfrm>
            <a:off x="6954374" y="1227671"/>
            <a:ext cx="448816" cy="541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t="15044" r="49958"/>
          <a:stretch/>
        </p:blipFill>
        <p:spPr>
          <a:xfrm>
            <a:off x="6177113" y="2237334"/>
            <a:ext cx="367444" cy="5729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44573" t="15044"/>
          <a:stretch/>
        </p:blipFill>
        <p:spPr>
          <a:xfrm>
            <a:off x="8027510" y="2237335"/>
            <a:ext cx="406992" cy="572962"/>
          </a:xfrm>
          <a:prstGeom prst="rect">
            <a:avLst/>
          </a:prstGeom>
        </p:spPr>
      </p:pic>
      <p:sp>
        <p:nvSpPr>
          <p:cNvPr id="18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02280" y="199740"/>
            <a:ext cx="6803899" cy="627062"/>
          </a:xfrm>
        </p:spPr>
        <p:txBody>
          <a:bodyPr/>
          <a:lstStyle/>
          <a:p>
            <a:pPr algn="ctr" defTabSz="914279"/>
            <a:r>
              <a:rPr lang="fr-FR" sz="1400" dirty="0" smtClean="0"/>
              <a:t>LA PERCEPTION DES AVANTAGES ET DES INCONVÉNIENTS DES SITES DE RENCONTRE (2/2)</a:t>
            </a:r>
          </a:p>
          <a:p>
            <a:pPr algn="ctr" defTabSz="914279"/>
            <a:endParaRPr lang="fr-FR" sz="200" dirty="0" smtClean="0"/>
          </a:p>
          <a:p>
            <a:pPr algn="ctr" defTabSz="914279"/>
            <a:r>
              <a:rPr lang="fr-FR" sz="1200" dirty="0" smtClean="0"/>
              <a:t>- Réponses des </a:t>
            </a:r>
            <a:r>
              <a:rPr lang="fr-FR" sz="1200" dirty="0"/>
              <a:t>personnes </a:t>
            </a:r>
            <a:r>
              <a:rPr lang="fr-FR" sz="1200" dirty="0" smtClean="0"/>
              <a:t>ayant déjà rencontré quelqu’un grâce </a:t>
            </a:r>
            <a:r>
              <a:rPr lang="fr-FR" sz="1200" dirty="0"/>
              <a:t>à un site ou une </a:t>
            </a:r>
            <a:r>
              <a:rPr lang="fr-FR" sz="1200" dirty="0" smtClean="0"/>
              <a:t>appli -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26127" y="734161"/>
            <a:ext cx="7780246" cy="6645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tabLst>
                <a:tab pos="809625" algn="l"/>
              </a:tabLst>
            </a:pPr>
            <a:r>
              <a:rPr lang="fr-FR" sz="1200" b="1" u="sng" dirty="0" smtClean="0">
                <a:cs typeface="Times New Roman" pitchFamily="18" charset="0"/>
              </a:rPr>
              <a:t>Question</a:t>
            </a:r>
            <a:r>
              <a:rPr lang="fr-FR" sz="1200" b="1" dirty="0" smtClean="0">
                <a:cs typeface="Times New Roman" pitchFamily="18" charset="0"/>
              </a:rPr>
              <a:t> :</a:t>
            </a:r>
            <a:r>
              <a:rPr lang="fr-FR" sz="1200" b="1" dirty="0">
                <a:cs typeface="Times New Roman" pitchFamily="18" charset="0"/>
              </a:rPr>
              <a:t> Voici un certain nombre d’opinions concernant les sites de rencontre</a:t>
            </a:r>
            <a:r>
              <a:rPr lang="fr-FR" sz="1200" b="1" dirty="0" smtClean="0">
                <a:cs typeface="Times New Roman" pitchFamily="18" charset="0"/>
              </a:rPr>
              <a:t>. </a:t>
            </a:r>
            <a:r>
              <a:rPr lang="fr-FR" sz="1200" b="1" dirty="0" smtClean="0"/>
              <a:t>Pour </a:t>
            </a:r>
            <a:r>
              <a:rPr lang="fr-FR" sz="1200" b="1" dirty="0"/>
              <a:t>chacune d’elles, vous me direz si vous êtes tout à fait, plutôt, plutôt pas ou pas du tout d’accord </a:t>
            </a:r>
            <a:r>
              <a:rPr lang="fr-FR" sz="1200" b="1" dirty="0" smtClean="0"/>
              <a:t>? </a:t>
            </a:r>
            <a:endParaRPr lang="fr-FR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2581498" y="1757047"/>
            <a:ext cx="2636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-503555" algn="l"/>
                <a:tab pos="-324485" algn="l"/>
                <a:tab pos="142875" algn="l"/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</a:tabLst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Réponses : « Total d’accord »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087406"/>
              </p:ext>
            </p:extLst>
          </p:nvPr>
        </p:nvGraphicFramePr>
        <p:xfrm>
          <a:off x="464924" y="2807310"/>
          <a:ext cx="5046147" cy="388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097934"/>
              </p:ext>
            </p:extLst>
          </p:nvPr>
        </p:nvGraphicFramePr>
        <p:xfrm>
          <a:off x="5856485" y="2754836"/>
          <a:ext cx="3381924" cy="396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099051"/>
              </p:ext>
            </p:extLst>
          </p:nvPr>
        </p:nvGraphicFramePr>
        <p:xfrm>
          <a:off x="4055303" y="2754836"/>
          <a:ext cx="3381924" cy="396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326127" y="1237240"/>
            <a:ext cx="57929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personnes ayant déjà rencontré une personne grâce à un site ou une appli de rencontre, soit 15% de l’échantillon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/>
          <a:srcRect l="75496" t="26695" r="6220" b="53899"/>
          <a:stretch/>
        </p:blipFill>
        <p:spPr>
          <a:xfrm>
            <a:off x="326127" y="3025615"/>
            <a:ext cx="542050" cy="600676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454135" y="4823236"/>
            <a:ext cx="661939" cy="713845"/>
            <a:chOff x="5203643" y="2440039"/>
            <a:chExt cx="789107" cy="898853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9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9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29" name="Pensées 28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9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10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839" t="22413" r="3917" b="27156"/>
          <a:stretch/>
        </p:blipFill>
        <p:spPr>
          <a:xfrm>
            <a:off x="127451" y="1277567"/>
            <a:ext cx="214472" cy="164516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93837" y="5787436"/>
            <a:ext cx="739354" cy="684161"/>
            <a:chOff x="1347811" y="1850784"/>
            <a:chExt cx="817220" cy="73794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2">
              <a:biLevel thresh="50000"/>
            </a:blip>
            <a:stretch>
              <a:fillRect/>
            </a:stretch>
          </p:blipFill>
          <p:spPr>
            <a:xfrm>
              <a:off x="1347811" y="1926324"/>
              <a:ext cx="662400" cy="66240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63491" y="1850784"/>
              <a:ext cx="201540" cy="201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39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488474"/>
              </p:ext>
            </p:extLst>
          </p:nvPr>
        </p:nvGraphicFramePr>
        <p:xfrm>
          <a:off x="5557059" y="1433875"/>
          <a:ext cx="1902736" cy="166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39043" y="784225"/>
            <a:ext cx="6160175" cy="704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lnSpc>
                <a:spcPct val="114000"/>
              </a:lnSpc>
              <a:tabLst>
                <a:tab pos="809625" algn="l"/>
              </a:tabLst>
            </a:pPr>
            <a:r>
              <a:rPr lang="fr-FR" sz="1200" b="1" u="sng" dirty="0" smtClean="0">
                <a:cs typeface="Times New Roman" pitchFamily="18" charset="0"/>
              </a:rPr>
              <a:t>Question</a:t>
            </a:r>
            <a:r>
              <a:rPr lang="fr-FR" sz="1200" b="1" dirty="0" smtClean="0">
                <a:cs typeface="Times New Roman" pitchFamily="18" charset="0"/>
              </a:rPr>
              <a:t> :</a:t>
            </a:r>
            <a:r>
              <a:rPr lang="fr-FR" sz="1200" b="1" dirty="0">
                <a:cs typeface="Times New Roman" pitchFamily="18" charset="0"/>
              </a:rPr>
              <a:t> </a:t>
            </a:r>
            <a:r>
              <a:rPr lang="fr-FR" sz="1200" b="1" dirty="0"/>
              <a:t>Au fond de vous-même, lorsque vous les utilisiez, avez-vous déjà eu l’impression d’être devenu « </a:t>
            </a:r>
            <a:r>
              <a:rPr lang="fr-FR" sz="1200" b="1" dirty="0" err="1"/>
              <a:t>addict</a:t>
            </a:r>
            <a:r>
              <a:rPr lang="fr-FR" sz="1200" b="1" dirty="0"/>
              <a:t> » / « dépendant » aux sites ou applis de rencontre </a:t>
            </a:r>
            <a:r>
              <a:rPr lang="fr-FR" sz="1200" b="1" dirty="0" smtClean="0"/>
              <a:t>? </a:t>
            </a:r>
            <a:endParaRPr lang="fr-FR" sz="1200" b="1" dirty="0"/>
          </a:p>
        </p:txBody>
      </p:sp>
      <p:sp>
        <p:nvSpPr>
          <p:cNvPr id="2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15390" y="195263"/>
            <a:ext cx="6803899" cy="627062"/>
          </a:xfrm>
        </p:spPr>
        <p:txBody>
          <a:bodyPr/>
          <a:lstStyle/>
          <a:p>
            <a:pPr lvl="0" algn="ctr" defTabSz="914279"/>
            <a:r>
              <a:rPr lang="fr-FR" sz="1400" dirty="0" smtClean="0"/>
              <a:t>LE SENTIMENT D’ADDICTION AUX SITES DE RENCONTRE</a:t>
            </a:r>
            <a:endParaRPr lang="fr-FR" sz="1200" dirty="0">
              <a:solidFill>
                <a:prstClr val="white"/>
              </a:solidFill>
            </a:endParaRPr>
          </a:p>
        </p:txBody>
      </p:sp>
      <p:graphicFrame>
        <p:nvGraphicFramePr>
          <p:cNvPr id="19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780078"/>
              </p:ext>
            </p:extLst>
          </p:nvPr>
        </p:nvGraphicFramePr>
        <p:xfrm>
          <a:off x="0" y="2208527"/>
          <a:ext cx="5586469" cy="420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Arc 20"/>
          <p:cNvSpPr/>
          <p:nvPr/>
        </p:nvSpPr>
        <p:spPr>
          <a:xfrm>
            <a:off x="1295531" y="3380097"/>
            <a:ext cx="2736000" cy="2736000"/>
          </a:xfrm>
          <a:prstGeom prst="arc">
            <a:avLst>
              <a:gd name="adj1" fmla="val 16200000"/>
              <a:gd name="adj2" fmla="val 914233"/>
            </a:avLst>
          </a:prstGeom>
          <a:ln w="38100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t="15044" r="49958"/>
          <a:stretch/>
        </p:blipFill>
        <p:spPr>
          <a:xfrm>
            <a:off x="6399218" y="1357935"/>
            <a:ext cx="218418" cy="34058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/>
          <a:srcRect l="44573" t="15044"/>
          <a:stretch/>
        </p:blipFill>
        <p:spPr>
          <a:xfrm>
            <a:off x="7871901" y="1373099"/>
            <a:ext cx="247175" cy="347972"/>
          </a:xfrm>
          <a:prstGeom prst="rect">
            <a:avLst/>
          </a:prstGeom>
        </p:spPr>
      </p:pic>
      <p:graphicFrame>
        <p:nvGraphicFramePr>
          <p:cNvPr id="25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382161"/>
              </p:ext>
            </p:extLst>
          </p:nvPr>
        </p:nvGraphicFramePr>
        <p:xfrm>
          <a:off x="7092461" y="1433874"/>
          <a:ext cx="1902736" cy="166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Arc 25"/>
          <p:cNvSpPr/>
          <p:nvPr/>
        </p:nvSpPr>
        <p:spPr>
          <a:xfrm>
            <a:off x="5884762" y="1750620"/>
            <a:ext cx="1188000" cy="1188000"/>
          </a:xfrm>
          <a:prstGeom prst="arc">
            <a:avLst>
              <a:gd name="adj1" fmla="val 16200000"/>
              <a:gd name="adj2" fmla="val 1897531"/>
            </a:avLst>
          </a:prstGeom>
          <a:ln w="2857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4129167" y="4416194"/>
            <a:ext cx="3638318" cy="12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29%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</a:p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400" b="1" dirty="0" smtClean="0">
                <a:solidFill>
                  <a:srgbClr val="336699"/>
                </a:solidFill>
              </a:rPr>
              <a:t> des </a:t>
            </a:r>
            <a:r>
              <a:rPr lang="fr-FR" sz="1400" b="1" dirty="0">
                <a:solidFill>
                  <a:srgbClr val="336699"/>
                </a:solidFill>
              </a:rPr>
              <a:t>utilisateurs </a:t>
            </a:r>
            <a:r>
              <a:rPr lang="fr-FR" sz="1400" b="1" dirty="0" smtClean="0">
                <a:solidFill>
                  <a:srgbClr val="336699"/>
                </a:solidFill>
              </a:rPr>
              <a:t>d’un </a:t>
            </a:r>
            <a:r>
              <a:rPr lang="fr-FR" sz="1400" b="1" dirty="0">
                <a:solidFill>
                  <a:srgbClr val="336699"/>
                </a:solidFill>
              </a:rPr>
              <a:t>site </a:t>
            </a:r>
            <a:r>
              <a:rPr lang="fr-FR" sz="1400" b="1" dirty="0" smtClean="0">
                <a:solidFill>
                  <a:srgbClr val="336699"/>
                </a:solidFill>
              </a:rPr>
              <a:t>/ ap</a:t>
            </a:r>
            <a:r>
              <a:rPr lang="fr-FR" sz="1400" b="1" dirty="0">
                <a:solidFill>
                  <a:srgbClr val="336699"/>
                </a:solidFill>
              </a:rPr>
              <a:t>pli </a:t>
            </a:r>
            <a:r>
              <a:rPr lang="fr-FR" sz="1400" b="1" dirty="0" smtClean="0">
                <a:solidFill>
                  <a:srgbClr val="336699"/>
                </a:solidFill>
              </a:rPr>
              <a:t>ont déjà entendu ou ont déjà eu </a:t>
            </a:r>
            <a:r>
              <a:rPr lang="fr-FR" sz="1400" b="1" dirty="0">
                <a:solidFill>
                  <a:srgbClr val="336699"/>
                </a:solidFill>
              </a:rPr>
              <a:t>l’impression d’être devenu « </a:t>
            </a:r>
            <a:r>
              <a:rPr lang="fr-FR" sz="1400" b="1" dirty="0" err="1">
                <a:solidFill>
                  <a:srgbClr val="336699"/>
                </a:solidFill>
              </a:rPr>
              <a:t>addict</a:t>
            </a:r>
            <a:r>
              <a:rPr lang="fr-FR" sz="1400" b="1" dirty="0">
                <a:solidFill>
                  <a:srgbClr val="336699"/>
                </a:solidFill>
              </a:rPr>
              <a:t> » </a:t>
            </a:r>
            <a:r>
              <a:rPr lang="fr-FR" sz="1400" b="1" dirty="0" smtClean="0">
                <a:solidFill>
                  <a:srgbClr val="336699"/>
                </a:solidFill>
              </a:rPr>
              <a:t>aux </a:t>
            </a:r>
            <a:r>
              <a:rPr lang="fr-FR" sz="1400" b="1" dirty="0">
                <a:solidFill>
                  <a:srgbClr val="336699"/>
                </a:solidFill>
              </a:rPr>
              <a:t>sites </a:t>
            </a:r>
            <a:r>
              <a:rPr lang="fr-FR" sz="1400" b="1" dirty="0" smtClean="0">
                <a:solidFill>
                  <a:srgbClr val="336699"/>
                </a:solidFill>
              </a:rPr>
              <a:t>de </a:t>
            </a:r>
            <a:r>
              <a:rPr lang="fr-FR" sz="1400" b="1" dirty="0">
                <a:solidFill>
                  <a:srgbClr val="336699"/>
                </a:solidFill>
              </a:rPr>
              <a:t>rencontre</a:t>
            </a:r>
            <a:endParaRPr lang="fr-FR" sz="100" b="1" dirty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33" name="Arc 32"/>
          <p:cNvSpPr/>
          <p:nvPr/>
        </p:nvSpPr>
        <p:spPr>
          <a:xfrm>
            <a:off x="7420164" y="1750620"/>
            <a:ext cx="1188000" cy="1188000"/>
          </a:xfrm>
          <a:prstGeom prst="arc">
            <a:avLst>
              <a:gd name="adj1" fmla="val 16200000"/>
              <a:gd name="adj2" fmla="val 21277008"/>
            </a:avLst>
          </a:prstGeom>
          <a:ln w="2857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6906279" y="1684703"/>
            <a:ext cx="720000" cy="3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400" b="1" dirty="0" smtClean="0">
                <a:solidFill>
                  <a:srgbClr val="336699"/>
                </a:solidFill>
              </a:rPr>
              <a:t> 33%</a:t>
            </a:r>
            <a:endParaRPr lang="fr-FR" sz="1400" b="1" dirty="0" smtClean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8428348" y="1690816"/>
            <a:ext cx="687703" cy="3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400" b="1" dirty="0" smtClean="0">
                <a:solidFill>
                  <a:srgbClr val="336699"/>
                </a:solidFill>
              </a:rPr>
              <a:t> 22%</a:t>
            </a:r>
            <a:endParaRPr lang="fr-FR" sz="1400" b="1" dirty="0" smtClean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822" y="1368815"/>
            <a:ext cx="5140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personnes ayant déjà surfé sur des plateformes de rencontre, </a:t>
            </a: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soit 26% de l’échantillon </a:t>
            </a:r>
            <a:endParaRPr lang="fr-FR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945" y="1792348"/>
            <a:ext cx="1306286" cy="130628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839" t="22413" r="3917" b="27156"/>
          <a:stretch/>
        </p:blipFill>
        <p:spPr>
          <a:xfrm>
            <a:off x="434495" y="1394279"/>
            <a:ext cx="214472" cy="1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/>
          <p:cNvGrpSpPr/>
          <p:nvPr/>
        </p:nvGrpSpPr>
        <p:grpSpPr>
          <a:xfrm>
            <a:off x="155764" y="112171"/>
            <a:ext cx="1116000" cy="792000"/>
            <a:chOff x="156438" y="107777"/>
            <a:chExt cx="1116000" cy="792000"/>
          </a:xfrm>
        </p:grpSpPr>
        <p:sp>
          <p:nvSpPr>
            <p:cNvPr id="42" name="Rectangle à coins arrondis 41"/>
            <p:cNvSpPr/>
            <p:nvPr/>
          </p:nvSpPr>
          <p:spPr bwMode="auto">
            <a:xfrm>
              <a:off x="156438" y="107777"/>
              <a:ext cx="1116000" cy="79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1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5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9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3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7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16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873"/>
              <a:endParaRPr lang="fr-FR" sz="1000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43" name="Picture 2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15" y="126000"/>
              <a:ext cx="756000" cy="75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Rectangle 43"/>
          <p:cNvSpPr/>
          <p:nvPr/>
        </p:nvSpPr>
        <p:spPr>
          <a:xfrm>
            <a:off x="1348624" y="826350"/>
            <a:ext cx="6538191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29% des hommes âgés de 25 à 34 ans ont déjà eu ce sentiment d’addiction</a:t>
            </a:r>
          </a:p>
          <a:p>
            <a:pPr algn="ctr"/>
            <a:endParaRPr lang="fr-FR" sz="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se situe à </a:t>
            </a:r>
            <a:r>
              <a:rPr lang="fr-FR" sz="1000" b="1" i="1" dirty="0" smtClean="0">
                <a:solidFill>
                  <a:srgbClr val="0070C0"/>
                </a:solidFill>
              </a:rPr>
              <a:t>19%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chez les hommes et à </a:t>
            </a:r>
            <a:r>
              <a:rPr lang="fr-FR" sz="1050" b="1" i="1" dirty="0">
                <a:solidFill>
                  <a:srgbClr val="FF6699"/>
                </a:solidFill>
              </a:rPr>
              <a:t>1</a:t>
            </a:r>
            <a:r>
              <a:rPr lang="fr-FR" sz="1050" b="1" i="1" dirty="0" smtClean="0">
                <a:solidFill>
                  <a:srgbClr val="FF6699"/>
                </a:solidFill>
              </a:rPr>
              <a:t>2%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chez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femmes 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endParaRPr lang="fr-FR" sz="1000" b="1" i="1" dirty="0">
              <a:solidFill>
                <a:srgbClr val="0070C0"/>
              </a:solidFill>
            </a:endParaRPr>
          </a:p>
        </p:txBody>
      </p:sp>
      <p:sp>
        <p:nvSpPr>
          <p:cNvPr id="47" name="Espace réservé du texte 1"/>
          <p:cNvSpPr txBox="1">
            <a:spLocks/>
          </p:cNvSpPr>
          <p:nvPr/>
        </p:nvSpPr>
        <p:spPr>
          <a:xfrm>
            <a:off x="1253490" y="195263"/>
            <a:ext cx="67665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 smtClean="0"/>
              <a:t>Zoom sur le profil des utilisateurs ayant déjà ressenti </a:t>
            </a:r>
          </a:p>
          <a:p>
            <a:pPr algn="ctr"/>
            <a:r>
              <a:rPr lang="fr-FR" sz="1300" dirty="0" smtClean="0"/>
              <a:t>personnellement leur dépendance aux sites de rencontres</a:t>
            </a:r>
            <a:endParaRPr lang="fr-FR" sz="1050" u="sng" dirty="0"/>
          </a:p>
        </p:txBody>
      </p:sp>
      <p:graphicFrame>
        <p:nvGraphicFramePr>
          <p:cNvPr id="55" name="Graphique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345121"/>
              </p:ext>
            </p:extLst>
          </p:nvPr>
        </p:nvGraphicFramePr>
        <p:xfrm>
          <a:off x="-173988" y="1283557"/>
          <a:ext cx="4626234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Graphique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059076"/>
              </p:ext>
            </p:extLst>
          </p:nvPr>
        </p:nvGraphicFramePr>
        <p:xfrm>
          <a:off x="-168534" y="1218199"/>
          <a:ext cx="4626234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5" name="Graphique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668953"/>
              </p:ext>
            </p:extLst>
          </p:nvPr>
        </p:nvGraphicFramePr>
        <p:xfrm>
          <a:off x="4445795" y="1339284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6" name="Graphique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071339"/>
              </p:ext>
            </p:extLst>
          </p:nvPr>
        </p:nvGraphicFramePr>
        <p:xfrm>
          <a:off x="4451250" y="1265309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8" name="Image 7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146184" y="3915250"/>
            <a:ext cx="544830" cy="49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989" y="6410495"/>
            <a:ext cx="317669" cy="317669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42808" y="1194955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42808" y="3339162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42808" y="2315445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83" name="Imag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2" y="2974067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ZoneTexte 83"/>
          <p:cNvSpPr txBox="1"/>
          <p:nvPr/>
        </p:nvSpPr>
        <p:spPr>
          <a:xfrm>
            <a:off x="42808" y="5594776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Religion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4997745" y="3991457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4997745" y="2758000"/>
            <a:ext cx="17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997745" y="1901774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6697" y="2189140"/>
            <a:ext cx="431636" cy="461821"/>
          </a:xfrm>
          <a:prstGeom prst="rect">
            <a:avLst/>
          </a:prstGeom>
        </p:spPr>
      </p:pic>
      <p:pic>
        <p:nvPicPr>
          <p:cNvPr id="89" name="Image 88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49332" y="1480548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ZoneTexte 89"/>
          <p:cNvSpPr txBox="1"/>
          <p:nvPr/>
        </p:nvSpPr>
        <p:spPr>
          <a:xfrm>
            <a:off x="42808" y="4436444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 rotWithShape="1">
          <a:blip r:embed="rId12">
            <a:biLevel thresh="75000"/>
          </a:blip>
          <a:srcRect l="52912" t="61221" r="41582" b="28710"/>
          <a:stretch/>
        </p:blipFill>
        <p:spPr>
          <a:xfrm>
            <a:off x="347455" y="5169690"/>
            <a:ext cx="391886" cy="447869"/>
          </a:xfrm>
          <a:prstGeom prst="rect">
            <a:avLst/>
          </a:prstGeom>
        </p:spPr>
      </p:pic>
      <p:grpSp>
        <p:nvGrpSpPr>
          <p:cNvPr id="92" name="Groupe 91"/>
          <p:cNvGrpSpPr/>
          <p:nvPr/>
        </p:nvGrpSpPr>
        <p:grpSpPr>
          <a:xfrm>
            <a:off x="5716170" y="3125476"/>
            <a:ext cx="661939" cy="713845"/>
            <a:chOff x="5203643" y="2440039"/>
            <a:chExt cx="789107" cy="898853"/>
          </a:xfrm>
        </p:grpSpPr>
        <p:pic>
          <p:nvPicPr>
            <p:cNvPr id="93" name="Image 92"/>
            <p:cNvPicPr>
              <a:picLocks noChangeAspect="1"/>
            </p:cNvPicPr>
            <p:nvPr/>
          </p:nvPicPr>
          <p:blipFill rotWithShape="1">
            <a:blip r:embed="rId13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94" name="Image 93"/>
            <p:cNvPicPr>
              <a:picLocks noChangeAspect="1"/>
            </p:cNvPicPr>
            <p:nvPr/>
          </p:nvPicPr>
          <p:blipFill rotWithShape="1">
            <a:blip r:embed="rId13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95" name="Pensées 94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6" name="Image 95"/>
            <p:cNvPicPr>
              <a:picLocks noChangeAspect="1"/>
            </p:cNvPicPr>
            <p:nvPr/>
          </p:nvPicPr>
          <p:blipFill rotWithShape="1">
            <a:blip r:embed="rId13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97" name="Image 96"/>
            <p:cNvPicPr>
              <a:picLocks noChangeAspect="1"/>
            </p:cNvPicPr>
            <p:nvPr/>
          </p:nvPicPr>
          <p:blipFill rotWithShape="1">
            <a:blip r:embed="rId14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15"/>
          <a:srcRect l="18187" r="23868" b="-2436"/>
          <a:stretch/>
        </p:blipFill>
        <p:spPr>
          <a:xfrm>
            <a:off x="5332785" y="1492217"/>
            <a:ext cx="246640" cy="307775"/>
          </a:xfrm>
          <a:prstGeom prst="rect">
            <a:avLst/>
          </a:prstGeom>
        </p:spPr>
      </p:pic>
      <p:sp>
        <p:nvSpPr>
          <p:cNvPr id="99" name="ZoneTexte 98"/>
          <p:cNvSpPr txBox="1"/>
          <p:nvPr/>
        </p:nvSpPr>
        <p:spPr>
          <a:xfrm>
            <a:off x="4997745" y="119495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100" name="Image 9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4277" y="4462561"/>
            <a:ext cx="727150" cy="584882"/>
          </a:xfrm>
          <a:prstGeom prst="rect">
            <a:avLst/>
          </a:prstGeom>
        </p:spPr>
      </p:pic>
      <p:sp>
        <p:nvSpPr>
          <p:cNvPr id="101" name="ZoneTexte 100"/>
          <p:cNvSpPr txBox="1"/>
          <p:nvPr/>
        </p:nvSpPr>
        <p:spPr>
          <a:xfrm>
            <a:off x="4997745" y="5130772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sentimentale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 rotWithShape="1">
          <a:blip r:embed="rId17"/>
          <a:srcRect l="47917" t="15206" r="32126" b="53752"/>
          <a:stretch/>
        </p:blipFill>
        <p:spPr>
          <a:xfrm>
            <a:off x="5575735" y="5370865"/>
            <a:ext cx="343926" cy="300935"/>
          </a:xfrm>
          <a:prstGeom prst="rect">
            <a:avLst/>
          </a:prstGeom>
        </p:spPr>
      </p:pic>
      <p:pic>
        <p:nvPicPr>
          <p:cNvPr id="103" name="Picture 4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1381" r="83633" b="21620"/>
          <a:stretch/>
        </p:blipFill>
        <p:spPr bwMode="auto">
          <a:xfrm>
            <a:off x="3836156" y="2064669"/>
            <a:ext cx="198000" cy="23399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4" name="Rectangle à coins arrondis 103"/>
          <p:cNvSpPr/>
          <p:nvPr/>
        </p:nvSpPr>
        <p:spPr bwMode="auto">
          <a:xfrm>
            <a:off x="3959296" y="2038715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RÉPONSES DES </a:t>
            </a:r>
            <a:r>
              <a:rPr lang="fr-FR" sz="700" b="1" dirty="0" smtClean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HOMMES</a:t>
            </a:r>
            <a:endParaRPr lang="fr-FR" sz="700" b="1" dirty="0">
              <a:solidFill>
                <a:srgbClr val="007CDA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05" name="Rectangle à coins arrondis 104"/>
          <p:cNvSpPr/>
          <p:nvPr/>
        </p:nvSpPr>
        <p:spPr bwMode="auto">
          <a:xfrm>
            <a:off x="3959296" y="2231179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FF6699"/>
                </a:solidFill>
                <a:latin typeface="Trebuchet MS" pitchFamily="34" charset="0"/>
                <a:cs typeface="Calibri" pitchFamily="34" charset="0"/>
              </a:rPr>
              <a:t>RÉPONSES DES FEMMES</a:t>
            </a:r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b="18027"/>
          <a:stretch/>
        </p:blipFill>
        <p:spPr bwMode="auto">
          <a:xfrm>
            <a:off x="3842845" y="2292089"/>
            <a:ext cx="172261" cy="23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Arc 106"/>
          <p:cNvSpPr/>
          <p:nvPr/>
        </p:nvSpPr>
        <p:spPr>
          <a:xfrm>
            <a:off x="2566506" y="1492217"/>
            <a:ext cx="378554" cy="22236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4997745" y="5923547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8255" y="6087618"/>
            <a:ext cx="598885" cy="4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51591"/>
              </p:ext>
            </p:extLst>
          </p:nvPr>
        </p:nvGraphicFramePr>
        <p:xfrm>
          <a:off x="587826" y="1088246"/>
          <a:ext cx="8203749" cy="4982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529"/>
                <a:gridCol w="111653"/>
                <a:gridCol w="3263621"/>
                <a:gridCol w="145596"/>
                <a:gridCol w="2419350"/>
              </a:tblGrid>
              <a:tr h="1045354">
                <a:tc gridSpan="5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Étude réalisée par </a:t>
                      </a: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l’Ifop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our</a:t>
                      </a:r>
                    </a:p>
                  </a:txBody>
                  <a:tcPr marL="39370" marR="393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542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 smtClean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ÉCHANTILLON</a:t>
                      </a:r>
                      <a:endParaRPr lang="fr-FR" sz="1400" b="1" dirty="0">
                        <a:solidFill>
                          <a:srgbClr val="A500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solidFill>
                          <a:srgbClr val="A500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A50021"/>
                          </a:solidFill>
                          <a:effectLst/>
                        </a:rPr>
                        <a:t>MÉTHODOLOGIE</a:t>
                      </a:r>
                    </a:p>
                  </a:txBody>
                  <a:tcPr marL="39370" marR="3937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solidFill>
                          <a:srgbClr val="A500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MODE DE RECUEIL</a:t>
                      </a:r>
                    </a:p>
                  </a:txBody>
                  <a:tcPr marL="39370" marR="3937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20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370" marR="393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966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L’enquête a été menée auprès d’un échantillon de </a:t>
                      </a:r>
                      <a:r>
                        <a:rPr lang="fr-FR" sz="1100" b="1" kern="1200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2 012 </a:t>
                      </a:r>
                      <a:r>
                        <a:rPr lang="fr-FR" sz="11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personnes, représentatif de la population métropolitaine âgée de 18 à 69 ans.</a:t>
                      </a:r>
                    </a:p>
                  </a:txBody>
                  <a:tcPr marL="39370" marR="393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39370" marR="393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La représentativité de l’échantillon a été assurée par la méthode des quotas  (sexe, âge, profession de la personne interrogée, statut marital) après stratification par région et catégorie d'agglomération.</a:t>
                      </a:r>
                      <a:endParaRPr lang="fr-FR" sz="1100" dirty="0" smtClean="0">
                        <a:solidFill>
                          <a:srgbClr val="000000"/>
                        </a:solidFill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39370" marR="393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39370" marR="393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Les interviews ont été réalisées par téléphone du </a:t>
                      </a:r>
                      <a:r>
                        <a:rPr lang="fr-FR" sz="1100" b="1" kern="1200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28 décembre 2017 </a:t>
                      </a:r>
                      <a:r>
                        <a:rPr lang="fr-FR" sz="11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au</a:t>
                      </a:r>
                      <a:r>
                        <a:rPr lang="fr-FR" sz="1100" b="1" kern="1200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 3 janvier 2018</a:t>
                      </a:r>
                      <a:r>
                        <a:rPr lang="fr-FR" sz="11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Calibri" panose="020F0502020204030204" pitchFamily="34" charset="0"/>
                        </a:rPr>
                        <a:t>.</a:t>
                      </a:r>
                      <a:endParaRPr lang="fr-FR" sz="1100" b="1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39370" marR="393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28652" y="133718"/>
            <a:ext cx="6772347" cy="627062"/>
          </a:xfrm>
        </p:spPr>
        <p:txBody>
          <a:bodyPr/>
          <a:lstStyle/>
          <a:p>
            <a:pPr algn="ctr"/>
            <a:r>
              <a:rPr lang="fr-FR" sz="1500" dirty="0" smtClean="0"/>
              <a:t>MÉTHODOLOGIE</a:t>
            </a:r>
          </a:p>
          <a:p>
            <a:pPr algn="ctr"/>
            <a:endParaRPr lang="fr-FR" sz="200" dirty="0" smtClean="0"/>
          </a:p>
          <a:p>
            <a:pPr algn="ctr"/>
            <a:r>
              <a:rPr lang="fr-FR" sz="1200" dirty="0" smtClean="0"/>
              <a:t>- Les conditions de réalisation -</a:t>
            </a:r>
            <a:endParaRPr lang="fr-FR" sz="1200" dirty="0"/>
          </a:p>
        </p:txBody>
      </p:sp>
      <p:sp>
        <p:nvSpPr>
          <p:cNvPr id="17" name="Rectangle 16"/>
          <p:cNvSpPr/>
          <p:nvPr/>
        </p:nvSpPr>
        <p:spPr>
          <a:xfrm>
            <a:off x="1038592" y="5257418"/>
            <a:ext cx="8212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>
                <a:cs typeface="Calibri"/>
              </a:rPr>
              <a:t>Ce document présente les résultats d’une étude réalisée par </a:t>
            </a:r>
            <a:r>
              <a:rPr lang="fr-FR" sz="900" i="1" dirty="0" err="1">
                <a:cs typeface="Calibri"/>
              </a:rPr>
              <a:t>l’Ifop</a:t>
            </a:r>
            <a:r>
              <a:rPr lang="fr-FR" sz="900" i="1" dirty="0">
                <a:cs typeface="Calibri"/>
              </a:rPr>
              <a:t> qui respecte fidèlement les principes scientifiques et déontologiques de l’enquête par sondage. </a:t>
            </a:r>
            <a:endParaRPr lang="fr-FR" sz="900" i="1" dirty="0" smtClean="0">
              <a:cs typeface="Calibri"/>
            </a:endParaRPr>
          </a:p>
          <a:p>
            <a:r>
              <a:rPr lang="fr-FR" sz="900" i="1" dirty="0">
                <a:cs typeface="Calibri"/>
              </a:rPr>
              <a:t>Comme toute étude publiée, </a:t>
            </a:r>
            <a:r>
              <a:rPr lang="fr-FR" sz="900" i="1" dirty="0" smtClean="0">
                <a:cs typeface="Calibri"/>
              </a:rPr>
              <a:t>la </a:t>
            </a:r>
            <a:r>
              <a:rPr lang="fr-FR" sz="900" i="1" dirty="0">
                <a:cs typeface="Calibri"/>
              </a:rPr>
              <a:t>notice de cette enquête est consultable </a:t>
            </a:r>
            <a:r>
              <a:rPr lang="fr-FR" sz="900" i="1" dirty="0" smtClean="0">
                <a:cs typeface="Calibri"/>
              </a:rPr>
              <a:t>sur le site de </a:t>
            </a:r>
            <a:r>
              <a:rPr lang="fr-FR" sz="900" i="1" dirty="0">
                <a:cs typeface="Calibri"/>
              </a:rPr>
              <a:t>la </a:t>
            </a:r>
            <a:r>
              <a:rPr lang="fr-FR" sz="900" b="1" i="1" dirty="0">
                <a:solidFill>
                  <a:srgbClr val="A50021"/>
                </a:solidFill>
                <a:ea typeface="PMingLiU" panose="02020500000000000000" pitchFamily="18" charset="-120"/>
                <a:cs typeface="Calibri" panose="020F0502020204030204" pitchFamily="34" charset="0"/>
              </a:rPr>
              <a:t>Commission des </a:t>
            </a:r>
            <a:r>
              <a:rPr lang="fr-FR" sz="900" b="1" i="1" dirty="0" smtClean="0">
                <a:solidFill>
                  <a:srgbClr val="A50021"/>
                </a:solidFill>
                <a:ea typeface="PMingLiU" panose="02020500000000000000" pitchFamily="18" charset="-120"/>
                <a:cs typeface="Calibri" panose="020F0502020204030204" pitchFamily="34" charset="0"/>
              </a:rPr>
              <a:t>Sondages.</a:t>
            </a:r>
            <a:endParaRPr lang="fr-FR" sz="900" b="1" i="1" dirty="0">
              <a:solidFill>
                <a:srgbClr val="A5002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6155" y="5696866"/>
            <a:ext cx="84467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 smtClean="0"/>
              <a:t>IMPORTANT : Si vous citez cette étude, merci de vous conformer à la </a:t>
            </a:r>
            <a:r>
              <a:rPr lang="fr-FR" sz="900" b="1" dirty="0" smtClean="0">
                <a:hlinkClick r:id="rId3"/>
              </a:rPr>
              <a:t>loi du 25 avril 2016 </a:t>
            </a:r>
            <a:r>
              <a:rPr lang="fr-FR" sz="900" b="1" dirty="0" smtClean="0"/>
              <a:t>qui impose de citer le nom de l’institut de sondage, le nom et la qualité du commanditaire, le nombre des personnes interrogées ainsi que les dates auxquelles il a été procédé aux interrogations. </a:t>
            </a:r>
            <a:r>
              <a:rPr lang="fr-FR" sz="900" b="1" dirty="0" err="1" smtClean="0"/>
              <a:t>L’Ifop</a:t>
            </a:r>
            <a:r>
              <a:rPr lang="fr-FR" sz="900" b="1" dirty="0" smtClean="0"/>
              <a:t> rappelle que « le </a:t>
            </a:r>
            <a:r>
              <a:rPr lang="fr-FR" sz="900" b="1" dirty="0"/>
              <a:t>fait </a:t>
            </a:r>
            <a:r>
              <a:rPr lang="fr-FR" sz="900" b="1" dirty="0" smtClean="0"/>
              <a:t>de </a:t>
            </a:r>
            <a:r>
              <a:rPr lang="fr-FR" sz="900" b="1" dirty="0"/>
              <a:t>publier ou laisser publier, diffuser ou laisser </a:t>
            </a:r>
            <a:r>
              <a:rPr lang="fr-FR" sz="900" b="1" dirty="0" smtClean="0"/>
              <a:t>diffuser un </a:t>
            </a:r>
            <a:r>
              <a:rPr lang="fr-FR" sz="900" b="1" dirty="0"/>
              <a:t>sondage en violation de la présente loi et des textes réglementaires </a:t>
            </a:r>
            <a:r>
              <a:rPr lang="fr-FR" sz="900" b="1" dirty="0" smtClean="0"/>
              <a:t>applicables » est désormais puni </a:t>
            </a:r>
            <a:r>
              <a:rPr lang="fr-FR" sz="900" b="1" dirty="0"/>
              <a:t>d’une </a:t>
            </a:r>
            <a:r>
              <a:rPr lang="fr-FR" sz="900" b="1" dirty="0">
                <a:solidFill>
                  <a:srgbClr val="A50021"/>
                </a:solidFill>
              </a:rPr>
              <a:t>amende de 75 000 </a:t>
            </a:r>
            <a:r>
              <a:rPr lang="fr-FR" sz="900" b="1" dirty="0" smtClean="0">
                <a:solidFill>
                  <a:srgbClr val="A50021"/>
                </a:solidFill>
              </a:rPr>
              <a:t>€</a:t>
            </a:r>
            <a:r>
              <a:rPr lang="fr-FR" sz="900" b="1" dirty="0" smtClean="0"/>
              <a:t>.</a:t>
            </a:r>
            <a:r>
              <a:rPr lang="fr-FR" sz="900" b="1" dirty="0" smtClean="0">
                <a:solidFill>
                  <a:srgbClr val="A50021"/>
                </a:solidFill>
              </a:rPr>
              <a:t> </a:t>
            </a:r>
            <a:endParaRPr lang="fr-FR" sz="900" b="1" dirty="0"/>
          </a:p>
        </p:txBody>
      </p:sp>
      <p:pic>
        <p:nvPicPr>
          <p:cNvPr id="19" name="Imag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8" y="5746830"/>
            <a:ext cx="407902" cy="40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90" y="5253481"/>
            <a:ext cx="668802" cy="404459"/>
          </a:xfrm>
          <a:prstGeom prst="rect">
            <a:avLst/>
          </a:prstGeom>
        </p:spPr>
      </p:pic>
      <p:pic>
        <p:nvPicPr>
          <p:cNvPr id="22" name="Image 21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03" y="1029528"/>
            <a:ext cx="1954097" cy="1051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e 23"/>
          <p:cNvGrpSpPr/>
          <p:nvPr/>
        </p:nvGrpSpPr>
        <p:grpSpPr>
          <a:xfrm>
            <a:off x="1129804" y="2814746"/>
            <a:ext cx="883634" cy="476845"/>
            <a:chOff x="1325366" y="3003406"/>
            <a:chExt cx="896650" cy="48794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366" y="3003406"/>
              <a:ext cx="487940" cy="48794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721" y="3003406"/>
              <a:ext cx="487940" cy="48794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076" y="3003406"/>
              <a:ext cx="487940" cy="487940"/>
            </a:xfrm>
            <a:prstGeom prst="rect">
              <a:avLst/>
            </a:prstGeom>
          </p:spPr>
        </p:pic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52" y="2733426"/>
            <a:ext cx="647995" cy="705324"/>
          </a:xfrm>
          <a:prstGeom prst="rect">
            <a:avLst/>
          </a:prstGeom>
        </p:spPr>
      </p:pic>
      <p:pic>
        <p:nvPicPr>
          <p:cNvPr id="30" name="Image 2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9932" y="2817348"/>
            <a:ext cx="537480" cy="53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29180" y="4464350"/>
            <a:ext cx="8162395" cy="51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fr-FR" sz="800" i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Nota bene : certaines questions figurant dans ce rapport sont issues </a:t>
            </a:r>
            <a:r>
              <a:rPr lang="fr-FR" sz="800" i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d’</a:t>
            </a:r>
            <a:r>
              <a:rPr lang="fr-FR" sz="800" i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interviews </a:t>
            </a:r>
            <a:r>
              <a:rPr lang="fr-FR" sz="800" i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réalisés </a:t>
            </a:r>
            <a:r>
              <a:rPr lang="fr-FR" sz="800" i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du 3 au 7 janvier 2018 par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questionnaire auto-administré en ligne auprès d’un échantillon de </a:t>
            </a:r>
            <a:r>
              <a:rPr lang="fr-FR" sz="800" i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1 001 personnes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, représentatif de la population métropolitaine âgée de 18 à 69 ans</a:t>
            </a:r>
            <a:r>
              <a:rPr lang="fr-FR" sz="800" i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. Afin de caler les résultats de cette étude en ligne sur ceux du baromètre administré par téléphone, ces données ont fait l’objet a posteriori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d’un redressement </a:t>
            </a:r>
            <a:r>
              <a:rPr lang="fr-FR" sz="800" i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sur la base des données de fréquentation des sites de rencontre observées dans l’enquête téléphonique. Elles sont indiquées avec l’icône suivant :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466560" y="6243623"/>
            <a:ext cx="492596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b="1" i="1" dirty="0">
                <a:cs typeface="Calibri" panose="020F0502020204030204" pitchFamily="34" charset="0"/>
              </a:rPr>
              <a:t>POUR CITER CETTE ETUDE </a:t>
            </a:r>
            <a:r>
              <a:rPr lang="fr-FR" sz="800" b="1" i="1" dirty="0" smtClean="0">
                <a:cs typeface="Calibri" panose="020F0502020204030204" pitchFamily="34" charset="0"/>
              </a:rPr>
              <a:t>, IL FAUT UTILISER A MINIMA LA FORMULATION SUIVANTE :</a:t>
            </a:r>
          </a:p>
          <a:p>
            <a:pPr algn="ctr"/>
            <a:endParaRPr lang="fr-FR" sz="300" i="1" dirty="0" smtClean="0">
              <a:cs typeface="Calibri" panose="020F0502020204030204" pitchFamily="34" charset="0"/>
            </a:endParaRPr>
          </a:p>
          <a:p>
            <a:r>
              <a:rPr lang="fr-FR" sz="800" i="1" dirty="0" smtClean="0">
                <a:cs typeface="Calibri" panose="020F0502020204030204" pitchFamily="34" charset="0"/>
              </a:rPr>
              <a:t>  « Étude Ifop pour </a:t>
            </a:r>
            <a:r>
              <a:rPr lang="fr-FR" sz="800" i="1" dirty="0" smtClean="0">
                <a:cs typeface="Calibri" panose="020F0502020204030204" pitchFamily="34" charset="0"/>
                <a:hlinkClick r:id="rId6"/>
              </a:rPr>
              <a:t>LACSE</a:t>
            </a:r>
            <a:r>
              <a:rPr lang="fr-FR" sz="800" i="1" dirty="0" smtClean="0">
                <a:cs typeface="Calibri" panose="020F0502020204030204" pitchFamily="34" charset="0"/>
              </a:rPr>
              <a:t> </a:t>
            </a:r>
            <a:r>
              <a:rPr lang="fr-FR" sz="800" i="1" dirty="0">
                <a:cs typeface="Calibri" panose="020F0502020204030204" pitchFamily="34" charset="0"/>
              </a:rPr>
              <a:t>réalisée par </a:t>
            </a:r>
            <a:r>
              <a:rPr lang="fr-FR" sz="800" i="1" dirty="0" smtClean="0">
                <a:cs typeface="Calibri" panose="020F0502020204030204" pitchFamily="34" charset="0"/>
              </a:rPr>
              <a:t>téléphone du </a:t>
            </a:r>
            <a:r>
              <a:rPr lang="fr-FR" sz="800" i="1" dirty="0">
                <a:cs typeface="Calibri" panose="020F0502020204030204" pitchFamily="34" charset="0"/>
              </a:rPr>
              <a:t>28 décembre 2017 au 3 janvier 2018 auprès d’un échantillon de 2 012 personnes, représentatif de la population résidant en France </a:t>
            </a:r>
            <a:r>
              <a:rPr lang="fr-FR" sz="800" i="1" dirty="0" smtClean="0">
                <a:cs typeface="Calibri" panose="020F0502020204030204" pitchFamily="34" charset="0"/>
              </a:rPr>
              <a:t>métropolitaine âgée </a:t>
            </a:r>
            <a:r>
              <a:rPr lang="fr-FR" sz="800" i="1" dirty="0">
                <a:cs typeface="Calibri" panose="020F0502020204030204" pitchFamily="34" charset="0"/>
              </a:rPr>
              <a:t>de 18 à 69 </a:t>
            </a:r>
            <a:r>
              <a:rPr lang="fr-FR" sz="800" i="1" dirty="0" smtClean="0">
                <a:cs typeface="Calibri" panose="020F0502020204030204" pitchFamily="34" charset="0"/>
              </a:rPr>
              <a:t>ans »</a:t>
            </a:r>
            <a:endParaRPr lang="fr-FR" sz="800" i="1" dirty="0">
              <a:cs typeface="Calibri" panose="020F0502020204030204" pitchFamily="34" charset="0"/>
            </a:endParaRPr>
          </a:p>
          <a:p>
            <a:endParaRPr lang="fr-FR" sz="800" i="1" dirty="0" smtClean="0">
              <a:cs typeface="Calibri" panose="020F0502020204030204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839" t="22413" r="3917" b="27156"/>
          <a:stretch/>
        </p:blipFill>
        <p:spPr>
          <a:xfrm>
            <a:off x="8465574" y="4806090"/>
            <a:ext cx="173819" cy="1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28652" y="133718"/>
            <a:ext cx="6772347" cy="627062"/>
          </a:xfrm>
        </p:spPr>
        <p:txBody>
          <a:bodyPr/>
          <a:lstStyle/>
          <a:p>
            <a:pPr algn="ctr"/>
            <a:r>
              <a:rPr lang="fr-FR" sz="1500" dirty="0" smtClean="0"/>
              <a:t>MÉTHODOLOGIE</a:t>
            </a:r>
          </a:p>
          <a:p>
            <a:pPr algn="ctr"/>
            <a:endParaRPr lang="fr-FR" sz="200" dirty="0" smtClean="0"/>
          </a:p>
          <a:p>
            <a:pPr algn="ctr"/>
            <a:r>
              <a:rPr lang="fr-FR" sz="1200" dirty="0" smtClean="0"/>
              <a:t>- </a:t>
            </a:r>
            <a:r>
              <a:rPr lang="fr-FR" sz="1200" dirty="0"/>
              <a:t>L</a:t>
            </a:r>
            <a:r>
              <a:rPr lang="fr-FR" sz="1200" dirty="0" smtClean="0"/>
              <a:t>a structure de l’échantillon -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154216" y="6447407"/>
            <a:ext cx="89897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Source </a:t>
            </a:r>
            <a:r>
              <a:rPr lang="fr-F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Résultats issus de l’Enquête Famille et Logements (EFL) de l’Insee associée à l’Enquête annuelle du recensement en 2011. Champ : Paris intra-muros , personnes majeures vivant en ménage ordinaire</a:t>
            </a:r>
            <a:endParaRPr lang="fr-FR" sz="80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19557"/>
              </p:ext>
            </p:extLst>
          </p:nvPr>
        </p:nvGraphicFramePr>
        <p:xfrm>
          <a:off x="154216" y="2186451"/>
          <a:ext cx="4242249" cy="3678490"/>
        </p:xfrm>
        <a:graphic>
          <a:graphicData uri="http://schemas.openxmlformats.org/drawingml/2006/table">
            <a:tbl>
              <a:tblPr/>
              <a:tblGrid>
                <a:gridCol w="2700000"/>
                <a:gridCol w="750160"/>
                <a:gridCol w="792089"/>
              </a:tblGrid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fr-F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%</a:t>
                      </a:r>
                      <a:endParaRPr lang="fr-FR" sz="11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En effectifs</a:t>
                      </a: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Sexe</a:t>
                      </a:r>
                      <a:endParaRPr lang="fr-FR" sz="1100" b="1" u="none" strike="noStrike" kern="1200" baseline="300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1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100" b="1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Hommes 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981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Femmes 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1031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1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AGE</a:t>
                      </a:r>
                      <a:endParaRPr lang="fr-F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1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87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 à 24 ans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 à 34 ans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365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 à 49 ans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635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 à 64 ans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602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 ans et plus 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1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PROFESSION </a:t>
                      </a:r>
                      <a:r>
                        <a:rPr lang="fr-FR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DE L'INTERVIEWÉ</a:t>
                      </a:r>
                      <a:endParaRPr lang="fr-F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1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Agriculteurs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Artisans, </a:t>
                      </a:r>
                      <a:r>
                        <a:rPr lang="fr-FR" sz="1000" u="none" strike="noStrike" dirty="0" smtClean="0">
                          <a:effectLst/>
                        </a:rPr>
                        <a:t>commerçants </a:t>
                      </a:r>
                      <a:r>
                        <a:rPr lang="fr-FR" sz="1000" u="none" strike="noStrike" dirty="0">
                          <a:effectLst/>
                        </a:rPr>
                        <a:t>et chefs </a:t>
                      </a:r>
                      <a:r>
                        <a:rPr lang="fr-FR" sz="1000" u="none" strike="noStrike" dirty="0" smtClean="0">
                          <a:effectLst/>
                        </a:rPr>
                        <a:t>d'entreprise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Professions libérales, cadres supérieurs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255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Professions intermédiaires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346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Employés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419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Ouvriers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Retraités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335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Autres personnes sans activité professionnelle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230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67106"/>
              </p:ext>
            </p:extLst>
          </p:nvPr>
        </p:nvGraphicFramePr>
        <p:xfrm>
          <a:off x="4720434" y="2186451"/>
          <a:ext cx="4212170" cy="4108800"/>
        </p:xfrm>
        <a:graphic>
          <a:graphicData uri="http://schemas.openxmlformats.org/drawingml/2006/table">
            <a:tbl>
              <a:tblPr/>
              <a:tblGrid>
                <a:gridCol w="2700000"/>
                <a:gridCol w="756085"/>
                <a:gridCol w="756085"/>
              </a:tblGrid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fr-F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%</a:t>
                      </a:r>
                      <a:endParaRPr lang="fr-FR" sz="11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En effectifs</a:t>
                      </a: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STATUT MARITAL</a:t>
                      </a:r>
                      <a:r>
                        <a:rPr lang="fr-FR" sz="1100" b="1" u="none" strike="noStrike" kern="1200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endParaRPr lang="fr-FR" sz="1100" b="1" u="none" strike="noStrike" kern="1200" baseline="300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fr-FR" sz="11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100" b="1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couple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1362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en couple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649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1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CATÉGORIE D’AGGLOMÉRATION </a:t>
                      </a:r>
                      <a:endParaRPr lang="fr-F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Commune rurale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448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Unité urbaine de 2 000 à 19 999 habitants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329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Unité urbaine de 20 000 à 99 999 habitants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256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Unité urbaine de 100 000 à 1 999 999 </a:t>
                      </a:r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hab.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625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Unité urbaine de Paris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352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fr-FR" sz="11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É</a:t>
                      </a:r>
                      <a:r>
                        <a:rPr lang="fr-FR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GION </a:t>
                      </a:r>
                      <a:r>
                        <a:rPr lang="fr-FR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RESIDENCE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Région Parisienne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394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Bassin Parisien Est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Bassin Parisien Ouest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178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283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Ouest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230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Est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249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Méditerranée</a:t>
                      </a:r>
                      <a:endParaRPr lang="fr-F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225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1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fr-FR" sz="11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fr-F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1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</a:t>
                      </a:r>
                      <a:endParaRPr lang="fr-FR" sz="11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C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984131" y="867234"/>
            <a:ext cx="53903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300" b="1" dirty="0" smtClean="0">
                <a:solidFill>
                  <a:srgbClr val="000000"/>
                </a:solidFill>
              </a:rPr>
              <a:t>Structure </a:t>
            </a:r>
            <a:r>
              <a:rPr lang="fr-FR" sz="1300" b="1" dirty="0">
                <a:solidFill>
                  <a:srgbClr val="000000"/>
                </a:solidFill>
              </a:rPr>
              <a:t>de la population </a:t>
            </a:r>
            <a:r>
              <a:rPr lang="fr-FR" sz="1300" b="1" dirty="0" smtClean="0">
                <a:solidFill>
                  <a:srgbClr val="000000"/>
                </a:solidFill>
              </a:rPr>
              <a:t>âgée </a:t>
            </a:r>
            <a:r>
              <a:rPr lang="fr-FR" sz="1300" b="1" dirty="0">
                <a:solidFill>
                  <a:srgbClr val="000000"/>
                </a:solidFill>
              </a:rPr>
              <a:t>de 18 </a:t>
            </a:r>
            <a:r>
              <a:rPr lang="fr-FR" sz="1300" b="1" dirty="0" smtClean="0">
                <a:solidFill>
                  <a:srgbClr val="000000"/>
                </a:solidFill>
              </a:rPr>
              <a:t>à 69 ans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300" b="1" dirty="0" smtClean="0">
                <a:solidFill>
                  <a:srgbClr val="000000"/>
                </a:solidFill>
              </a:rPr>
              <a:t>résidant </a:t>
            </a:r>
            <a:r>
              <a:rPr lang="fr-FR" sz="1300" b="1" dirty="0">
                <a:solidFill>
                  <a:srgbClr val="000000"/>
                </a:solidFill>
              </a:rPr>
              <a:t>en France </a:t>
            </a:r>
            <a:r>
              <a:rPr lang="fr-FR" sz="1300" b="1" dirty="0" smtClean="0">
                <a:solidFill>
                  <a:srgbClr val="000000"/>
                </a:solidFill>
              </a:rPr>
              <a:t>métropolitaine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200" b="1" dirty="0" smtClean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900" i="1" dirty="0" smtClean="0">
                <a:solidFill>
                  <a:srgbClr val="000000"/>
                </a:solidFill>
              </a:rPr>
              <a:t>(Source </a:t>
            </a:r>
            <a:r>
              <a:rPr lang="fr-FR" sz="900" i="1" dirty="0">
                <a:solidFill>
                  <a:srgbClr val="000000"/>
                </a:solidFill>
              </a:rPr>
              <a:t>: </a:t>
            </a:r>
            <a:r>
              <a:rPr lang="fr-FR" sz="900" i="1" dirty="0" smtClean="0">
                <a:solidFill>
                  <a:srgbClr val="000000"/>
                </a:solidFill>
              </a:rPr>
              <a:t>INSEE Estimation de la population fin 2015, Enquête </a:t>
            </a:r>
            <a:r>
              <a:rPr lang="fr-FR" sz="900" i="1" dirty="0">
                <a:solidFill>
                  <a:srgbClr val="000000"/>
                </a:solidFill>
              </a:rPr>
              <a:t>Emploi </a:t>
            </a:r>
            <a:r>
              <a:rPr lang="fr-FR" sz="900" i="1" dirty="0" smtClean="0">
                <a:solidFill>
                  <a:srgbClr val="000000"/>
                </a:solidFill>
              </a:rPr>
              <a:t>2014</a:t>
            </a:r>
            <a:r>
              <a:rPr lang="fr-FR" sz="1100" i="1" dirty="0" smtClean="0">
                <a:solidFill>
                  <a:srgbClr val="000000"/>
                </a:solidFill>
              </a:rPr>
              <a:t>)</a:t>
            </a:r>
            <a:endParaRPr lang="fr-FR" sz="1100" i="1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100" b="1" dirty="0">
              <a:solidFill>
                <a:srgbClr val="00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31059" t="11177" r="28240" b="13653"/>
          <a:stretch/>
        </p:blipFill>
        <p:spPr>
          <a:xfrm>
            <a:off x="4286073" y="1550827"/>
            <a:ext cx="533400" cy="5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0" y="2732956"/>
            <a:ext cx="8929911" cy="1495068"/>
            <a:chOff x="166" y="2906"/>
            <a:chExt cx="6755" cy="1041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1467" y="3110"/>
              <a:ext cx="5454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anchor="ctr"/>
            <a:lstStyle/>
            <a:p>
              <a:r>
                <a:rPr lang="fr-FR" sz="3200" b="1" dirty="0">
                  <a:solidFill>
                    <a:srgbClr val="A50021"/>
                  </a:solidFill>
                  <a:latin typeface="Century Gothic" panose="020B0502020202020204" pitchFamily="34" charset="0"/>
                </a:rPr>
                <a:t>Les usages et </a:t>
              </a:r>
              <a:r>
                <a:rPr lang="fr-FR" sz="3200" b="1" dirty="0" smtClean="0">
                  <a:solidFill>
                    <a:srgbClr val="A50021"/>
                  </a:solidFill>
                  <a:latin typeface="Century Gothic" panose="020B0502020202020204" pitchFamily="34" charset="0"/>
                </a:rPr>
                <a:t>la fréquentation </a:t>
              </a:r>
              <a:r>
                <a:rPr lang="fr-FR" sz="3200" b="1" dirty="0">
                  <a:solidFill>
                    <a:srgbClr val="A50021"/>
                  </a:solidFill>
                  <a:latin typeface="Century Gothic" panose="020B0502020202020204" pitchFamily="34" charset="0"/>
                </a:rPr>
                <a:t>des sites de rencontre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66" y="2906"/>
              <a:ext cx="1078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6000" b="1" dirty="0" smtClean="0">
                  <a:solidFill>
                    <a:srgbClr val="A50021"/>
                  </a:solidFill>
                  <a:latin typeface="Century Gothic" panose="020B0502020202020204" pitchFamily="34" charset="0"/>
                  <a:cs typeface="Times New Roman" pitchFamily="18" charset="0"/>
                </a:rPr>
                <a:t>A</a:t>
              </a:r>
              <a:endParaRPr lang="fr-FR" sz="6000" b="1" dirty="0">
                <a:solidFill>
                  <a:srgbClr val="A50021"/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272" y="3223"/>
              <a:ext cx="0" cy="408"/>
            </a:xfrm>
            <a:prstGeom prst="line">
              <a:avLst/>
            </a:prstGeom>
            <a:noFill/>
            <a:ln w="1143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 dirty="0">
                <a:solidFill>
                  <a:srgbClr val="A5002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6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184865"/>
              </p:ext>
            </p:extLst>
          </p:nvPr>
        </p:nvGraphicFramePr>
        <p:xfrm>
          <a:off x="1336222" y="1732347"/>
          <a:ext cx="6297369" cy="371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Espace réservé du texte 1"/>
          <p:cNvSpPr txBox="1">
            <a:spLocks/>
          </p:cNvSpPr>
          <p:nvPr/>
        </p:nvSpPr>
        <p:spPr>
          <a:xfrm>
            <a:off x="1228411" y="199338"/>
            <a:ext cx="6755003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9"/>
            <a:r>
              <a:rPr lang="fr-FR" sz="1400" dirty="0" smtClean="0"/>
              <a:t>L’USAGE DES SITES </a:t>
            </a:r>
            <a:r>
              <a:rPr lang="fr-FR" sz="1400" dirty="0"/>
              <a:t>ET DES APPLICATIONS DE RENCONTRE AU COURS DE LA </a:t>
            </a:r>
            <a:r>
              <a:rPr lang="fr-FR" sz="1400" dirty="0" smtClean="0"/>
              <a:t>VIE</a:t>
            </a:r>
          </a:p>
          <a:p>
            <a:pPr algn="ctr" defTabSz="914279"/>
            <a:endParaRPr lang="fr-FR" sz="200" dirty="0" smtClean="0"/>
          </a:p>
          <a:p>
            <a:pPr algn="ctr" defTabSz="914279"/>
            <a:r>
              <a:rPr lang="fr-FR" sz="1200" dirty="0" smtClean="0"/>
              <a:t>- Evolution depuis 2006 -</a:t>
            </a:r>
            <a:endParaRPr lang="fr-FR" sz="1200" dirty="0"/>
          </a:p>
          <a:p>
            <a:pPr algn="ctr" defTabSz="914279"/>
            <a:endParaRPr lang="fr-FR" sz="200" dirty="0" smtClean="0"/>
          </a:p>
          <a:p>
            <a:pPr algn="ctr" defTabSz="914279"/>
            <a:endParaRPr lang="fr-FR" sz="100" dirty="0" smtClean="0"/>
          </a:p>
        </p:txBody>
      </p:sp>
      <p:pic>
        <p:nvPicPr>
          <p:cNvPr id="49" name="Imag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0825" y="4739892"/>
            <a:ext cx="258996" cy="25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à coins arrondis 58"/>
          <p:cNvSpPr/>
          <p:nvPr/>
        </p:nvSpPr>
        <p:spPr>
          <a:xfrm>
            <a:off x="98323" y="1158541"/>
            <a:ext cx="8858864" cy="559496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Imag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4842" y="4756597"/>
            <a:ext cx="258996" cy="25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981385" y="1822040"/>
            <a:ext cx="2971043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2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Proportion de personnes s’étant </a:t>
            </a:r>
            <a:r>
              <a:rPr lang="fr-FR" sz="9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déjà inscrites sur un site ou une application de rencontre </a:t>
            </a:r>
            <a:r>
              <a:rPr lang="fr-FR" sz="9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au </a:t>
            </a:r>
            <a:r>
              <a:rPr lang="fr-FR" sz="9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cours de leur vie</a:t>
            </a:r>
            <a:endParaRPr lang="fr-FR" sz="1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defTabSz="952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(en %)</a:t>
            </a:r>
            <a:endParaRPr lang="fr-FR" sz="9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Rectangle à coins arrondis 61"/>
          <p:cNvSpPr/>
          <p:nvPr/>
        </p:nvSpPr>
        <p:spPr bwMode="auto">
          <a:xfrm>
            <a:off x="2429867" y="941293"/>
            <a:ext cx="4640346" cy="324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10429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kern="0" dirty="0">
                <a:solidFill>
                  <a:schemeClr val="bg1"/>
                </a:solidFill>
              </a:rPr>
              <a:t>ÉVOLUTION </a:t>
            </a:r>
            <a:r>
              <a:rPr lang="fr-FR" sz="1100" b="1" kern="0" dirty="0" smtClean="0">
                <a:solidFill>
                  <a:schemeClr val="bg1"/>
                </a:solidFill>
              </a:rPr>
              <a:t>DE </a:t>
            </a:r>
            <a:r>
              <a:rPr lang="fr-FR" sz="1100" b="1" kern="0" dirty="0">
                <a:solidFill>
                  <a:schemeClr val="bg1"/>
                </a:solidFill>
              </a:rPr>
              <a:t>L’USAGE DES SITES </a:t>
            </a:r>
            <a:r>
              <a:rPr lang="fr-FR" sz="1100" b="1" kern="0" dirty="0" smtClean="0">
                <a:solidFill>
                  <a:schemeClr val="bg1"/>
                </a:solidFill>
              </a:rPr>
              <a:t>DE </a:t>
            </a:r>
            <a:r>
              <a:rPr lang="fr-FR" sz="1100" b="1" kern="0" dirty="0">
                <a:solidFill>
                  <a:schemeClr val="bg1"/>
                </a:solidFill>
              </a:rPr>
              <a:t>RENCONTRE </a:t>
            </a:r>
            <a:r>
              <a:rPr lang="fr-FR" sz="1100" b="1" kern="0" dirty="0" smtClean="0">
                <a:solidFill>
                  <a:schemeClr val="bg1"/>
                </a:solidFill>
              </a:rPr>
              <a:t>EN FRANCE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DEPUIS 2006</a:t>
            </a:r>
            <a:endParaRPr kumimoji="0" lang="fr-FR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alibri" pitchFamily="34" charset="0"/>
            </a:endParaRPr>
          </a:p>
        </p:txBody>
      </p:sp>
      <p:cxnSp>
        <p:nvCxnSpPr>
          <p:cNvPr id="64" name="Connecteur droit 63"/>
          <p:cNvCxnSpPr/>
          <p:nvPr/>
        </p:nvCxnSpPr>
        <p:spPr>
          <a:xfrm>
            <a:off x="1238637" y="5069175"/>
            <a:ext cx="64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5400000">
            <a:off x="1682755" y="5101091"/>
            <a:ext cx="7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5400000">
            <a:off x="4078340" y="5101091"/>
            <a:ext cx="7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rot="5400000">
            <a:off x="4996385" y="5101091"/>
            <a:ext cx="7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rot="5400000">
            <a:off x="7394213" y="5101091"/>
            <a:ext cx="7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4"/>
          <a:srcRect t="15044" r="49958"/>
          <a:stretch/>
        </p:blipFill>
        <p:spPr>
          <a:xfrm>
            <a:off x="7512832" y="1841284"/>
            <a:ext cx="218418" cy="340583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4"/>
          <a:srcRect l="44573" t="15044"/>
          <a:stretch/>
        </p:blipFill>
        <p:spPr>
          <a:xfrm>
            <a:off x="7523843" y="2967264"/>
            <a:ext cx="247175" cy="347972"/>
          </a:xfrm>
          <a:prstGeom prst="rect">
            <a:avLst/>
          </a:prstGeom>
        </p:spPr>
      </p:pic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62092" y="4755481"/>
            <a:ext cx="6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2500">
              <a:defRPr/>
            </a:pPr>
            <a:r>
              <a:rPr lang="fr-F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 de </a:t>
            </a:r>
          </a:p>
          <a:p>
            <a:pPr algn="ctr" defTabSz="952500">
              <a:defRPr/>
            </a:pPr>
            <a:r>
              <a:rPr lang="fr-F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recueil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662092" y="5135304"/>
            <a:ext cx="64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2500">
              <a:defRPr/>
            </a:pPr>
            <a:r>
              <a:rPr lang="fr-F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Date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662092" y="5299935"/>
            <a:ext cx="64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2500">
              <a:defRPr/>
            </a:pPr>
            <a:r>
              <a:rPr lang="fr-F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Champ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662092" y="5696791"/>
            <a:ext cx="64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2500">
              <a:defRPr/>
            </a:pPr>
            <a:r>
              <a:rPr lang="fr-F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662092" y="5480791"/>
            <a:ext cx="648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2500">
              <a:defRPr/>
            </a:pPr>
            <a:r>
              <a:rPr lang="fr-F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Effectifs</a:t>
            </a:r>
            <a:endParaRPr lang="fr-F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350768" y="5308713"/>
            <a:ext cx="720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 à 69 ans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722958" y="5312588"/>
            <a:ext cx="720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 à 69 ans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7070585" y="5308713"/>
            <a:ext cx="720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 à 69 ans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1309882" y="5641408"/>
            <a:ext cx="72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ANRS-INED-INSERM</a:t>
            </a: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309882" y="5475384"/>
            <a:ext cx="720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12 364 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93700" y="5925225"/>
            <a:ext cx="8425419" cy="70786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ts val="300"/>
              </a:spcAft>
            </a:pPr>
            <a:r>
              <a:rPr lang="fr-FR" sz="650" i="1" u="sng" dirty="0" smtClean="0">
                <a:solidFill>
                  <a:srgbClr val="969696"/>
                </a:solidFill>
                <a:cs typeface="Trebuchet MS"/>
              </a:rPr>
              <a:t>2006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- Enquête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CSF de l’ANRS-INED-INSERM réalisée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par téléphone entre septembre 2005 et mars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2006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auprès de 12 364 personnes, constituant un échantillon aléatoire de la population âgée de 18 à 69 ans résidant en France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métropolitaine.</a:t>
            </a:r>
          </a:p>
          <a:p>
            <a:pPr fontAlgn="t">
              <a:spcAft>
                <a:spcPts val="300"/>
              </a:spcAft>
            </a:pPr>
            <a:r>
              <a:rPr lang="fr-FR" sz="650" i="1" u="sng" dirty="0" smtClean="0">
                <a:solidFill>
                  <a:srgbClr val="969696"/>
                </a:solidFill>
                <a:cs typeface="Trebuchet MS"/>
              </a:rPr>
              <a:t>2011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 – Observatoire Ifop réalisé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par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téléphone du 23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au 26 septembre 2011  auprès d’un échantillon de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964 personnes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, représentatif de la population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métropolitaine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âgée de 18 ans et plus. Données pour les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personnes de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18 à 69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ans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(817)</a:t>
            </a:r>
          </a:p>
          <a:p>
            <a:pPr fontAlgn="t">
              <a:spcAft>
                <a:spcPts val="300"/>
              </a:spcAft>
            </a:pPr>
            <a:r>
              <a:rPr lang="fr-FR" sz="650" i="1" u="sng" dirty="0" smtClean="0">
                <a:solidFill>
                  <a:srgbClr val="969696"/>
                </a:solidFill>
                <a:cs typeface="Trebuchet MS"/>
              </a:rPr>
              <a:t>2013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- Enquête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EPIC de l’INED et l’INSEE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réalisée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en face à face (91%) et par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téléphone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(9%) en 2013-2014 auprès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de 7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825 personnes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, constituant un échantillon aléatoire de la population âgée de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26 à 65 ans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résidant en France métropolitaine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.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Données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extrapolées pour </a:t>
            </a:r>
            <a:r>
              <a:rPr lang="fr-FR" sz="650" i="1" dirty="0">
                <a:solidFill>
                  <a:srgbClr val="969696"/>
                </a:solidFill>
                <a:cs typeface="Trebuchet MS"/>
              </a:rPr>
              <a:t>les personnes de 18 à </a:t>
            </a:r>
            <a:r>
              <a:rPr lang="fr-FR" sz="650" i="1" dirty="0" smtClean="0">
                <a:solidFill>
                  <a:srgbClr val="969696"/>
                </a:solidFill>
                <a:cs typeface="Trebuchet MS"/>
              </a:rPr>
              <a:t>65 ans. En raison de cette extrapolation des données et des différences de champ d’enquête et de modes de recueil, toute comparaison avec cette étude est à interpréter avec prudence,  </a:t>
            </a:r>
            <a:endParaRPr lang="fr-FR" sz="650" i="1" dirty="0">
              <a:solidFill>
                <a:srgbClr val="969696"/>
              </a:solidFill>
              <a:cs typeface="Trebuchet MS"/>
            </a:endParaRPr>
          </a:p>
          <a:p>
            <a:pPr fontAlgn="t">
              <a:spcAft>
                <a:spcPts val="300"/>
              </a:spcAft>
            </a:pPr>
            <a:endParaRPr lang="fr-FR" sz="650" i="1" dirty="0" smtClean="0">
              <a:solidFill>
                <a:srgbClr val="969696"/>
              </a:solidFill>
              <a:cs typeface="Trebuchet M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3706635" y="5645283"/>
            <a:ext cx="720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Ifop-ODSR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706635" y="5479259"/>
            <a:ext cx="720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817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70213" y="5641408"/>
            <a:ext cx="720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Ifop-LACSE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7070213" y="5475384"/>
            <a:ext cx="720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2 026 </a:t>
            </a:r>
            <a:r>
              <a:rPr lang="fr-FR" sz="5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*2</a:t>
            </a:r>
            <a:endParaRPr lang="fr-FR" sz="5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1336715" y="6545778"/>
            <a:ext cx="7298672" cy="207727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ts val="200"/>
              </a:spcAft>
            </a:pPr>
            <a:r>
              <a:rPr lang="fr-FR" sz="750" i="1" dirty="0" smtClean="0">
                <a:solidFill>
                  <a:srgbClr val="969696"/>
                </a:solidFill>
                <a:cs typeface="Trebuchet MS"/>
              </a:rPr>
              <a:t>N.B. : </a:t>
            </a:r>
            <a:r>
              <a:rPr lang="fr-FR" sz="750" i="1" dirty="0">
                <a:solidFill>
                  <a:srgbClr val="969696"/>
                </a:solidFill>
                <a:cs typeface="Trebuchet MS"/>
              </a:rPr>
              <a:t>En </a:t>
            </a:r>
            <a:r>
              <a:rPr lang="fr-FR" sz="750" i="1" dirty="0" smtClean="0">
                <a:solidFill>
                  <a:srgbClr val="969696"/>
                </a:solidFill>
                <a:cs typeface="Trebuchet MS"/>
              </a:rPr>
              <a:t>2006 et 2011, </a:t>
            </a:r>
            <a:r>
              <a:rPr lang="fr-FR" sz="750" i="1" dirty="0">
                <a:solidFill>
                  <a:srgbClr val="969696"/>
                </a:solidFill>
                <a:cs typeface="Trebuchet MS"/>
              </a:rPr>
              <a:t>la formulation était : </a:t>
            </a:r>
            <a:r>
              <a:rPr lang="fr-FR" sz="750" i="1" dirty="0" smtClean="0">
                <a:solidFill>
                  <a:srgbClr val="969696"/>
                </a:solidFill>
                <a:cs typeface="Trebuchet MS"/>
              </a:rPr>
              <a:t>« Au </a:t>
            </a:r>
            <a:r>
              <a:rPr lang="fr-FR" sz="750" i="1" dirty="0">
                <a:solidFill>
                  <a:srgbClr val="969696"/>
                </a:solidFill>
                <a:cs typeface="Trebuchet MS"/>
              </a:rPr>
              <a:t>cours de votre vie, vous est-il déjà arrivé de vous connecter à un site de rencontre sur internet ».</a:t>
            </a:r>
          </a:p>
        </p:txBody>
      </p:sp>
      <p:pic>
        <p:nvPicPr>
          <p:cNvPr id="96" name="Imag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0715" y="4744138"/>
            <a:ext cx="258996" cy="25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6" t="25220" r="23246" b="70042"/>
          <a:stretch/>
        </p:blipFill>
        <p:spPr bwMode="auto">
          <a:xfrm>
            <a:off x="4773077" y="4735147"/>
            <a:ext cx="379309" cy="30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4674676" y="5336738"/>
            <a:ext cx="720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 à 65 ans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658353" y="5669433"/>
            <a:ext cx="720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INED-INSEE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4658353" y="5503409"/>
            <a:ext cx="720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algn="ctr" defTabSz="952500">
              <a:defRPr/>
            </a:pPr>
            <a:r>
              <a:rPr lang="fr-FR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7 825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94973" y="385684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BFBFBF"/>
                </a:solidFill>
              </a:rPr>
              <a:t>≈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710273" y="314666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BFBFBF"/>
                </a:solidFill>
              </a:rPr>
              <a:t>≈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2091" y="1197870"/>
            <a:ext cx="8028000" cy="6029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tabLst>
                <a:tab pos="809625" algn="l"/>
              </a:tabLst>
            </a:pPr>
            <a:r>
              <a:rPr lang="fr-FR" sz="1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Question</a:t>
            </a:r>
            <a:r>
              <a:rPr lang="fr-F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:</a:t>
            </a: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Vous est-il déjà arrivé </a:t>
            </a:r>
            <a:r>
              <a:rPr lang="fr-F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vous connecter à </a:t>
            </a:r>
            <a:r>
              <a:rPr lang="fr-F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[un </a:t>
            </a: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de rencontre sur </a:t>
            </a:r>
            <a:r>
              <a:rPr lang="fr-F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internet] </a:t>
            </a: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[</a:t>
            </a:r>
            <a:r>
              <a:rPr lang="fr-F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</a:t>
            </a: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de rencontre sur mobile ou </a:t>
            </a:r>
            <a:r>
              <a:rPr lang="fr-F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tablette] </a:t>
            </a:r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84476" y="1565523"/>
            <a:ext cx="38519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ensemble des personnes âgées de 18 à 69 ans</a:t>
            </a:r>
            <a:endParaRPr lang="fr-FR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6" name="Imag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637" y="1543747"/>
            <a:ext cx="219121" cy="21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7613822" y="2414879"/>
            <a:ext cx="7873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1100" b="1" i="1" dirty="0" smtClean="0">
                <a:solidFill>
                  <a:schemeClr val="bg1">
                    <a:lumMod val="75000"/>
                  </a:schemeClr>
                </a:solidFill>
              </a:rPr>
              <a:t>Ensemble</a:t>
            </a:r>
            <a:endParaRPr lang="fr-FR" sz="1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189" y="4748871"/>
            <a:ext cx="256054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Graphique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33777"/>
              </p:ext>
            </p:extLst>
          </p:nvPr>
        </p:nvGraphicFramePr>
        <p:xfrm>
          <a:off x="4451249" y="1351747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7" name="Graphique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854596"/>
              </p:ext>
            </p:extLst>
          </p:nvPr>
        </p:nvGraphicFramePr>
        <p:xfrm>
          <a:off x="4451249" y="1284973"/>
          <a:ext cx="4563645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9" name="Graphique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687714"/>
              </p:ext>
            </p:extLst>
          </p:nvPr>
        </p:nvGraphicFramePr>
        <p:xfrm>
          <a:off x="-168534" y="1222641"/>
          <a:ext cx="4626234" cy="553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" name="Graphique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08360"/>
              </p:ext>
            </p:extLst>
          </p:nvPr>
        </p:nvGraphicFramePr>
        <p:xfrm>
          <a:off x="-168534" y="1296020"/>
          <a:ext cx="4626234" cy="553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8" name="Image 4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71879" r="56837" b="19323"/>
          <a:stretch/>
        </p:blipFill>
        <p:spPr bwMode="auto">
          <a:xfrm>
            <a:off x="130772" y="3751207"/>
            <a:ext cx="544830" cy="49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989" y="6334295"/>
            <a:ext cx="317669" cy="31766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808" y="1194955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808" y="3308682"/>
            <a:ext cx="1821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Catégorie socioprofessionnelle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808" y="2284965"/>
            <a:ext cx="154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Niveau de diplôme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2052" name="Imag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2" y="2943587"/>
            <a:ext cx="339251" cy="3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42808" y="5518576"/>
            <a:ext cx="83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Religion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155764" y="112171"/>
            <a:ext cx="1116000" cy="792000"/>
            <a:chOff x="156438" y="107777"/>
            <a:chExt cx="1116000" cy="792000"/>
          </a:xfrm>
        </p:grpSpPr>
        <p:sp>
          <p:nvSpPr>
            <p:cNvPr id="42" name="Rectangle à coins arrondis 41"/>
            <p:cNvSpPr/>
            <p:nvPr/>
          </p:nvSpPr>
          <p:spPr bwMode="auto">
            <a:xfrm>
              <a:off x="156438" y="107777"/>
              <a:ext cx="1116000" cy="79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9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1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5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98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3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77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16" algn="l" defTabSz="91427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873"/>
              <a:endParaRPr lang="fr-FR" sz="1000" b="1" dirty="0">
                <a:solidFill>
                  <a:srgbClr val="B80000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43" name="Picture 2"/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15" y="126000"/>
              <a:ext cx="756000" cy="75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ZoneTexte 44"/>
          <p:cNvSpPr txBox="1"/>
          <p:nvPr/>
        </p:nvSpPr>
        <p:spPr>
          <a:xfrm>
            <a:off x="4997745" y="3991457"/>
            <a:ext cx="16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rapports sexuels par semaine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97745" y="2758000"/>
            <a:ext cx="17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Nombre de partenaires sexuels au cours de sa vie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997745" y="1901774"/>
            <a:ext cx="1740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Orientation sexuelle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6697" y="2189140"/>
            <a:ext cx="431636" cy="461821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58518" r="51694" b="23875"/>
          <a:stretch/>
        </p:blipFill>
        <p:spPr bwMode="auto">
          <a:xfrm>
            <a:off x="649332" y="1480548"/>
            <a:ext cx="466090" cy="5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56869" y="4329042"/>
            <a:ext cx="10585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Statut d’emploi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5616697" y="3202472"/>
            <a:ext cx="661939" cy="713845"/>
            <a:chOff x="5203643" y="2440039"/>
            <a:chExt cx="789107" cy="898853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 rotWithShape="1">
            <a:blip r:embed="rId12"/>
            <a:srcRect l="52522" t="21616" r="38617" b="51349"/>
            <a:stretch/>
          </p:blipFill>
          <p:spPr>
            <a:xfrm>
              <a:off x="5323650" y="2640041"/>
              <a:ext cx="162050" cy="278109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12"/>
            <a:srcRect l="52522" t="21616" r="38238" b="49662"/>
            <a:stretch/>
          </p:blipFill>
          <p:spPr>
            <a:xfrm>
              <a:off x="5665452" y="2482656"/>
              <a:ext cx="168981" cy="295463"/>
            </a:xfrm>
            <a:prstGeom prst="rect">
              <a:avLst/>
            </a:prstGeom>
          </p:spPr>
        </p:pic>
        <p:sp>
          <p:nvSpPr>
            <p:cNvPr id="67" name="Pensées 66"/>
            <p:cNvSpPr/>
            <p:nvPr/>
          </p:nvSpPr>
          <p:spPr>
            <a:xfrm rot="21105333">
              <a:off x="5203643" y="2440039"/>
              <a:ext cx="789107" cy="542187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 rotWithShape="1">
            <a:blip r:embed="rId12"/>
            <a:srcRect l="52522" t="21616" r="37928" b="49662"/>
            <a:stretch/>
          </p:blipFill>
          <p:spPr>
            <a:xfrm>
              <a:off x="5513884" y="2573231"/>
              <a:ext cx="174650" cy="295463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13"/>
            <a:srcRect l="56935" t="21725" r="33680" b="58500"/>
            <a:stretch/>
          </p:blipFill>
          <p:spPr>
            <a:xfrm>
              <a:off x="5238000" y="3034077"/>
              <a:ext cx="257187" cy="304815"/>
            </a:xfrm>
            <a:prstGeom prst="rect">
              <a:avLst/>
            </a:prstGeom>
          </p:spPr>
        </p:pic>
      </p:grp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4"/>
          <a:srcRect l="18187" r="23868" b="-2436"/>
          <a:stretch/>
        </p:blipFill>
        <p:spPr>
          <a:xfrm>
            <a:off x="5332785" y="1492217"/>
            <a:ext cx="246640" cy="307775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997745" y="1194955"/>
            <a:ext cx="1203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Statut marital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12160" y="4460155"/>
            <a:ext cx="727150" cy="584882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997745" y="5130772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>
                <a:solidFill>
                  <a:srgbClr val="C00000"/>
                </a:solidFill>
              </a:rPr>
              <a:t>Satisfaction quant à sa vie </a:t>
            </a:r>
            <a:r>
              <a:rPr lang="fr-FR" sz="900" b="1" i="1" dirty="0" smtClean="0">
                <a:solidFill>
                  <a:srgbClr val="C00000"/>
                </a:solidFill>
              </a:rPr>
              <a:t>sentimentale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16"/>
          <a:srcRect l="47917" t="15206" r="32126" b="53752"/>
          <a:stretch/>
        </p:blipFill>
        <p:spPr>
          <a:xfrm>
            <a:off x="5447810" y="5417331"/>
            <a:ext cx="343926" cy="300935"/>
          </a:xfrm>
          <a:prstGeom prst="rect">
            <a:avLst/>
          </a:prstGeom>
        </p:spPr>
      </p:pic>
      <p:pic>
        <p:nvPicPr>
          <p:cNvPr id="57" name="Picture 4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1381" r="83633" b="21620"/>
          <a:stretch/>
        </p:blipFill>
        <p:spPr bwMode="auto">
          <a:xfrm>
            <a:off x="3836156" y="2064669"/>
            <a:ext cx="198000" cy="23399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8" name="Rectangle à coins arrondis 57"/>
          <p:cNvSpPr/>
          <p:nvPr/>
        </p:nvSpPr>
        <p:spPr bwMode="auto">
          <a:xfrm>
            <a:off x="3959296" y="2038715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RÉPONSES DES </a:t>
            </a:r>
            <a:r>
              <a:rPr lang="fr-FR" sz="700" b="1" dirty="0" smtClean="0">
                <a:solidFill>
                  <a:srgbClr val="007CDA"/>
                </a:solidFill>
                <a:latin typeface="Trebuchet MS" pitchFamily="34" charset="0"/>
                <a:cs typeface="Calibri" pitchFamily="34" charset="0"/>
              </a:rPr>
              <a:t>HOMMES</a:t>
            </a:r>
            <a:endParaRPr lang="fr-FR" sz="700" b="1" dirty="0">
              <a:solidFill>
                <a:srgbClr val="007CDA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59" name="Rectangle à coins arrondis 58"/>
          <p:cNvSpPr/>
          <p:nvPr/>
        </p:nvSpPr>
        <p:spPr bwMode="auto">
          <a:xfrm>
            <a:off x="3959296" y="2231179"/>
            <a:ext cx="1211564" cy="324000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1042988"/>
            <a:r>
              <a:rPr lang="fr-FR" sz="700" b="1" dirty="0">
                <a:solidFill>
                  <a:srgbClr val="FF6699"/>
                </a:solidFill>
                <a:latin typeface="Trebuchet MS" pitchFamily="34" charset="0"/>
                <a:cs typeface="Calibri" pitchFamily="34" charset="0"/>
              </a:rPr>
              <a:t>RÉPONSES DES FEMMES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 b="18027"/>
          <a:stretch/>
        </p:blipFill>
        <p:spPr bwMode="auto">
          <a:xfrm>
            <a:off x="3842845" y="2292089"/>
            <a:ext cx="172261" cy="23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Arc 48"/>
          <p:cNvSpPr/>
          <p:nvPr/>
        </p:nvSpPr>
        <p:spPr>
          <a:xfrm>
            <a:off x="3761327" y="1492217"/>
            <a:ext cx="378554" cy="222365"/>
          </a:xfrm>
          <a:prstGeom prst="arc">
            <a:avLst>
              <a:gd name="adj1" fmla="val 16200000"/>
              <a:gd name="adj2" fmla="val 1390135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997745" y="5923547"/>
            <a:ext cx="2200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rgbClr val="C00000"/>
                </a:solidFill>
              </a:rPr>
              <a:t>Fréquence d’utilisation d’internet</a:t>
            </a:r>
            <a:endParaRPr lang="fr-FR" sz="900" b="1" i="1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67674" y="826350"/>
            <a:ext cx="6538191" cy="60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de lecture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59% des hommes de 25 à 34 ans se sont déjà connectés sur des sites ou des applications</a:t>
            </a:r>
          </a:p>
          <a:p>
            <a:pPr algn="ctr"/>
            <a:endParaRPr lang="fr-FR" sz="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9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rappel, la moyenne observée se situe à </a:t>
            </a:r>
            <a:r>
              <a:rPr lang="fr-FR" sz="1000" b="1" i="1" dirty="0" smtClean="0">
                <a:solidFill>
                  <a:srgbClr val="0070C0"/>
                </a:solidFill>
              </a:rPr>
              <a:t>33%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chez les Français et à </a:t>
            </a:r>
            <a:r>
              <a:rPr lang="fr-FR" sz="1050" b="1" i="1" dirty="0" smtClean="0">
                <a:solidFill>
                  <a:srgbClr val="FF6699"/>
                </a:solidFill>
              </a:rPr>
              <a:t>21%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chez 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Françaises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endParaRPr lang="fr-FR" sz="1000" b="1" i="1" dirty="0">
              <a:solidFill>
                <a:srgbClr val="0070C0"/>
              </a:solidFill>
            </a:endParaRPr>
          </a:p>
        </p:txBody>
      </p:sp>
      <p:sp>
        <p:nvSpPr>
          <p:cNvPr id="60" name="Espace réservé du texte 1"/>
          <p:cNvSpPr txBox="1">
            <a:spLocks/>
          </p:cNvSpPr>
          <p:nvPr/>
        </p:nvSpPr>
        <p:spPr>
          <a:xfrm>
            <a:off x="1253490" y="195263"/>
            <a:ext cx="6766560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 smtClean="0"/>
              <a:t>Zoom sur le profil des Français</a:t>
            </a:r>
          </a:p>
          <a:p>
            <a:pPr algn="ctr"/>
            <a:r>
              <a:rPr lang="fr-FR" sz="1300" dirty="0" smtClean="0"/>
              <a:t> ayant </a:t>
            </a:r>
            <a:r>
              <a:rPr lang="fr-FR" sz="1300" dirty="0"/>
              <a:t>déjà surfé sur des sites </a:t>
            </a:r>
            <a:r>
              <a:rPr lang="fr-FR" sz="1300" dirty="0" smtClean="0"/>
              <a:t>ou </a:t>
            </a:r>
            <a:r>
              <a:rPr lang="fr-FR" sz="1300" dirty="0"/>
              <a:t>des </a:t>
            </a:r>
            <a:r>
              <a:rPr lang="fr-FR" sz="1300" dirty="0" smtClean="0"/>
              <a:t>applications de rencontre</a:t>
            </a:r>
            <a:endParaRPr lang="fr-FR" sz="1050" u="sng" dirty="0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19"/>
          <a:srcRect l="83126" t="47877" r="13824" b="48085"/>
          <a:stretch/>
        </p:blipFill>
        <p:spPr>
          <a:xfrm>
            <a:off x="80748" y="4758936"/>
            <a:ext cx="537259" cy="444603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20"/>
          <a:srcRect l="6485" t="4202" r="1847" b="1062"/>
          <a:stretch/>
        </p:blipFill>
        <p:spPr>
          <a:xfrm>
            <a:off x="5101123" y="6188483"/>
            <a:ext cx="322200" cy="3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239043" y="811384"/>
            <a:ext cx="7780246" cy="479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tabLst>
                <a:tab pos="809625" algn="l"/>
              </a:tabLst>
            </a:pPr>
            <a:r>
              <a:rPr lang="fr-FR" sz="1200" b="1" u="sng" dirty="0" smtClean="0">
                <a:cs typeface="Times New Roman" pitchFamily="18" charset="0"/>
              </a:rPr>
              <a:t>Question</a:t>
            </a:r>
            <a:r>
              <a:rPr lang="fr-FR" sz="1200" b="1" dirty="0" smtClean="0">
                <a:cs typeface="Times New Roman" pitchFamily="18" charset="0"/>
              </a:rPr>
              <a:t> :</a:t>
            </a:r>
            <a:r>
              <a:rPr lang="fr-FR" sz="1200" b="1" dirty="0">
                <a:cs typeface="Times New Roman" pitchFamily="18" charset="0"/>
              </a:rPr>
              <a:t> </a:t>
            </a:r>
            <a:r>
              <a:rPr lang="fr-FR" sz="1200" b="1" dirty="0"/>
              <a:t>Vous est-il déjà arrivé au cours de votre vie... ?</a:t>
            </a:r>
          </a:p>
        </p:txBody>
      </p:sp>
      <p:pic>
        <p:nvPicPr>
          <p:cNvPr id="48" name="Picture 2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2687" r="387"/>
          <a:stretch/>
        </p:blipFill>
        <p:spPr bwMode="auto">
          <a:xfrm>
            <a:off x="1021973" y="4532067"/>
            <a:ext cx="732202" cy="7437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87830"/>
              </p:ext>
            </p:extLst>
          </p:nvPr>
        </p:nvGraphicFramePr>
        <p:xfrm>
          <a:off x="6741828" y="2088946"/>
          <a:ext cx="1238253" cy="2383319"/>
        </p:xfrm>
        <a:graphic>
          <a:graphicData uri="http://schemas.openxmlformats.org/drawingml/2006/table">
            <a:tbl>
              <a:tblPr firstRow="1" firstCol="1" bandRow="1"/>
              <a:tblGrid>
                <a:gridCol w="511142"/>
                <a:gridCol w="107950"/>
                <a:gridCol w="619161"/>
              </a:tblGrid>
              <a:tr h="32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rgbClr val="88B0D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Hommes </a:t>
                      </a:r>
                      <a:endParaRPr lang="fr-FR" sz="900" b="1" kern="1200" dirty="0">
                        <a:solidFill>
                          <a:srgbClr val="88B0D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85" marR="37185" marT="11441" marB="1144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85" marR="37185" marT="11441" marB="11441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rgbClr val="FF7DA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Femmes </a:t>
                      </a:r>
                      <a:endParaRPr lang="fr-FR" sz="900" b="1" kern="1200" dirty="0">
                        <a:solidFill>
                          <a:srgbClr val="FF7DA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85" marR="37185" marT="11441" marB="11441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5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88B0D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fr-FR" sz="1200" dirty="0">
                        <a:solidFill>
                          <a:srgbClr val="88B0D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b="1" i="1" kern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FF7DA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endParaRPr lang="fr-FR" sz="1200" dirty="0">
                        <a:solidFill>
                          <a:srgbClr val="FF7DA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88B0D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200" b="1" i="1" kern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FF7DA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6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88B0D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fr-FR" sz="1200" dirty="0">
                        <a:solidFill>
                          <a:srgbClr val="88B0D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200" b="1" i="1" kern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FF7DA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200" dirty="0">
                        <a:solidFill>
                          <a:srgbClr val="FF7DA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719344" y="3107872"/>
            <a:ext cx="598714" cy="56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160020"/>
              </p:ext>
            </p:extLst>
          </p:nvPr>
        </p:nvGraphicFramePr>
        <p:xfrm>
          <a:off x="2586001" y="2124114"/>
          <a:ext cx="3296717" cy="252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ZoneTexte 33"/>
          <p:cNvSpPr txBox="1"/>
          <p:nvPr/>
        </p:nvSpPr>
        <p:spPr>
          <a:xfrm>
            <a:off x="4489866" y="1694339"/>
            <a:ext cx="1493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Total </a:t>
            </a:r>
          </a:p>
          <a:p>
            <a:pPr algn="ctr"/>
            <a:r>
              <a:rPr lang="fr-FR" sz="1300" b="1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« </a:t>
            </a:r>
            <a:r>
              <a:rPr lang="fr-FR" sz="13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Oui</a:t>
            </a:r>
            <a:r>
              <a:rPr lang="fr-FR" sz="1300" b="1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 »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64074" y="1986927"/>
            <a:ext cx="6107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3366"/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 smtClean="0">
                <a:solidFill>
                  <a:srgbClr val="003366"/>
                </a:solidFill>
              </a:rPr>
              <a:t>Souvent   </a:t>
            </a:r>
            <a:r>
              <a:rPr lang="fr-FR" sz="1100" b="1" dirty="0" smtClean="0">
                <a:solidFill>
                  <a:srgbClr val="003366">
                    <a:alpha val="70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 smtClean="0">
                <a:solidFill>
                  <a:srgbClr val="003366">
                    <a:alpha val="70000"/>
                  </a:srgbClr>
                </a:solidFill>
              </a:rPr>
              <a:t>Parfois  </a:t>
            </a:r>
            <a:r>
              <a:rPr lang="fr-FR" sz="1100" b="1" dirty="0" smtClean="0">
                <a:solidFill>
                  <a:srgbClr val="003366">
                    <a:alpha val="60000"/>
                  </a:srgbClr>
                </a:solidFill>
                <a:sym typeface="Webdings" panose="05030102010509060703" pitchFamily="18" charset="2"/>
              </a:rPr>
              <a:t> </a:t>
            </a:r>
            <a:r>
              <a:rPr lang="fr-FR" sz="1100" b="1" dirty="0" smtClean="0">
                <a:solidFill>
                  <a:srgbClr val="003366">
                    <a:alpha val="60000"/>
                  </a:srgbClr>
                </a:solidFill>
              </a:rPr>
              <a:t>Assez rarement</a:t>
            </a:r>
            <a:endParaRPr lang="fr-FR" sz="1100" b="1" dirty="0">
              <a:solidFill>
                <a:srgbClr val="CC0000"/>
              </a:solidFill>
            </a:endParaRP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66032"/>
              </p:ext>
            </p:extLst>
          </p:nvPr>
        </p:nvGraphicFramePr>
        <p:xfrm>
          <a:off x="844688" y="2164290"/>
          <a:ext cx="1954209" cy="2513308"/>
        </p:xfrm>
        <a:graphic>
          <a:graphicData uri="http://schemas.openxmlformats.org/drawingml/2006/table">
            <a:tbl>
              <a:tblPr/>
              <a:tblGrid>
                <a:gridCol w="1954209"/>
              </a:tblGrid>
              <a:tr h="1256654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0970" algn="l"/>
                          <a:tab pos="4461510" algn="r"/>
                        </a:tabLs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Connecter à un site de rencontre sur internet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6654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40970" algn="l"/>
                          <a:tab pos="4461510" algn="r"/>
                        </a:tabLs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Connecter à une application </a:t>
                      </a:r>
                      <a:r>
                        <a:rPr lang="fr-FR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           </a:t>
                      </a: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 rencontre sur mobile ou tablette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370" marR="39370" marT="0" marB="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105441" y="2665459"/>
            <a:ext cx="475200" cy="2963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40071" rIns="0" bIns="40071" anchor="ctr" anchorCtr="0">
            <a:spAutoFit/>
          </a:bodyPr>
          <a:lstStyle/>
          <a:p>
            <a:pPr algn="ctr" defTabSz="952421">
              <a:defRPr/>
            </a:pPr>
            <a:r>
              <a:rPr lang="fr-FR" sz="1400" b="1" dirty="0" smtClean="0">
                <a:solidFill>
                  <a:srgbClr val="336699"/>
                </a:solidFill>
                <a:cs typeface="Calibri" pitchFamily="34" charset="0"/>
              </a:rPr>
              <a:t>22%</a:t>
            </a:r>
            <a:endParaRPr lang="fr-FR" sz="1400" b="1" dirty="0">
              <a:solidFill>
                <a:srgbClr val="336699"/>
              </a:solidFill>
              <a:cs typeface="Calibri" pitchFamily="34" charset="0"/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4471135" y="3913384"/>
            <a:ext cx="475200" cy="2963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40071" rIns="0" bIns="40071" anchor="ctr" anchorCtr="0">
            <a:spAutoFit/>
          </a:bodyPr>
          <a:lstStyle/>
          <a:p>
            <a:pPr algn="ctr" defTabSz="952421">
              <a:defRPr/>
            </a:pPr>
            <a:r>
              <a:rPr lang="fr-FR" sz="1400" b="1" dirty="0" smtClean="0">
                <a:solidFill>
                  <a:srgbClr val="336699"/>
                </a:solidFill>
                <a:cs typeface="Calibri" pitchFamily="34" charset="0"/>
              </a:rPr>
              <a:t>15%</a:t>
            </a:r>
            <a:endParaRPr lang="fr-FR" sz="1400" b="1" dirty="0">
              <a:solidFill>
                <a:srgbClr val="336699"/>
              </a:solidFill>
              <a:cs typeface="Calibri" pitchFamily="34" charset="0"/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637945" y="2541124"/>
            <a:ext cx="682361" cy="573992"/>
            <a:chOff x="-1774016" y="2428830"/>
            <a:chExt cx="1509049" cy="1001643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4">
              <a:biLevel thresh="75000"/>
            </a:blip>
            <a:srcRect l="4839" t="22413" r="3917" b="27156"/>
            <a:stretch/>
          </p:blipFill>
          <p:spPr>
            <a:xfrm>
              <a:off x="-1774016" y="2428830"/>
              <a:ext cx="1509049" cy="1001643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 rotWithShape="1">
            <a:blip r:embed="rId5"/>
            <a:srcRect b="36169"/>
            <a:stretch/>
          </p:blipFill>
          <p:spPr>
            <a:xfrm>
              <a:off x="-1470161" y="2558674"/>
              <a:ext cx="818330" cy="57358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637945" y="1202927"/>
            <a:ext cx="38519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ensemble des personnes âgées de 18 à 69 ans</a:t>
            </a:r>
            <a:endParaRPr lang="fr-FR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" name="Imag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106" y="1181151"/>
            <a:ext cx="219121" cy="21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texte 1"/>
          <p:cNvSpPr txBox="1">
            <a:spLocks/>
          </p:cNvSpPr>
          <p:nvPr/>
        </p:nvSpPr>
        <p:spPr>
          <a:xfrm>
            <a:off x="1228411" y="199338"/>
            <a:ext cx="6755003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9"/>
            <a:r>
              <a:rPr lang="fr-FR" sz="1400" dirty="0" smtClean="0"/>
              <a:t>L’USAGE DES PLATEFORMES DE RENCONTRE </a:t>
            </a:r>
          </a:p>
          <a:p>
            <a:pPr algn="ctr" defTabSz="914279"/>
            <a:r>
              <a:rPr lang="fr-FR" sz="1400" dirty="0" smtClean="0"/>
              <a:t>SELON </a:t>
            </a:r>
            <a:r>
              <a:rPr lang="fr-FR" sz="1400" dirty="0"/>
              <a:t>LE TYPE DE </a:t>
            </a:r>
            <a:r>
              <a:rPr lang="fr-FR" sz="1400" dirty="0" smtClean="0"/>
              <a:t>SUPPORT </a:t>
            </a:r>
            <a:endParaRPr lang="fr-FR" sz="200" dirty="0" smtClean="0"/>
          </a:p>
          <a:p>
            <a:pPr algn="ctr" defTabSz="914279"/>
            <a:endParaRPr lang="fr-FR" sz="100" dirty="0" smtClean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7"/>
          <a:srcRect t="15044" r="49958"/>
          <a:stretch/>
        </p:blipFill>
        <p:spPr>
          <a:xfrm>
            <a:off x="6914970" y="1878731"/>
            <a:ext cx="218418" cy="34058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7"/>
          <a:srcRect l="44573" t="15044"/>
          <a:stretch/>
        </p:blipFill>
        <p:spPr>
          <a:xfrm>
            <a:off x="7567256" y="1900565"/>
            <a:ext cx="247175" cy="347972"/>
          </a:xfrm>
          <a:prstGeom prst="rect">
            <a:avLst/>
          </a:prstGeom>
        </p:spPr>
      </p:pic>
      <p:graphicFrame>
        <p:nvGraphicFramePr>
          <p:cNvPr id="46" name="Graphique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636324"/>
              </p:ext>
            </p:extLst>
          </p:nvPr>
        </p:nvGraphicFramePr>
        <p:xfrm>
          <a:off x="2501687" y="5280847"/>
          <a:ext cx="3381924" cy="14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021973" y="5062059"/>
            <a:ext cx="396796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2500">
              <a:lnSpc>
                <a:spcPct val="120000"/>
              </a:lnSpc>
              <a:defRPr/>
            </a:pPr>
            <a:r>
              <a:rPr lang="fr-FR" sz="800" b="1" dirty="0" smtClean="0">
                <a:solidFill>
                  <a:schemeClr val="bg1">
                    <a:lumMod val="50000"/>
                  </a:schemeClr>
                </a:solidFill>
              </a:rPr>
              <a:t>PROPORTION TOTALE DE FRANCAIS S’ÉTANT</a:t>
            </a:r>
            <a:r>
              <a:rPr lang="fr-FR" sz="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800" b="1" dirty="0" smtClean="0">
                <a:solidFill>
                  <a:schemeClr val="bg1">
                    <a:lumMod val="50000"/>
                  </a:schemeClr>
                </a:solidFill>
              </a:rPr>
              <a:t>CONNECTÉS…</a:t>
            </a: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2919" t="27137" r="65415" b="68953"/>
          <a:stretch/>
        </p:blipFill>
        <p:spPr>
          <a:xfrm>
            <a:off x="2275020" y="6344519"/>
            <a:ext cx="178736" cy="262262"/>
          </a:xfrm>
          <a:prstGeom prst="rect">
            <a:avLst/>
          </a:prstGeom>
        </p:spPr>
      </p:pic>
      <p:grpSp>
        <p:nvGrpSpPr>
          <p:cNvPr id="50" name="Groupe 49"/>
          <p:cNvGrpSpPr/>
          <p:nvPr/>
        </p:nvGrpSpPr>
        <p:grpSpPr>
          <a:xfrm>
            <a:off x="2428991" y="5374580"/>
            <a:ext cx="409370" cy="314016"/>
            <a:chOff x="-1774016" y="2227758"/>
            <a:chExt cx="1658919" cy="1202717"/>
          </a:xfrm>
        </p:grpSpPr>
        <p:pic>
          <p:nvPicPr>
            <p:cNvPr id="55" name="Image 54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839" t="22413" r="3917" b="27156"/>
            <a:stretch/>
          </p:blipFill>
          <p:spPr>
            <a:xfrm>
              <a:off x="-1774016" y="2227758"/>
              <a:ext cx="1658919" cy="1202717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b="36169"/>
            <a:stretch/>
          </p:blipFill>
          <p:spPr>
            <a:xfrm>
              <a:off x="-1356558" y="2429300"/>
              <a:ext cx="818330" cy="573586"/>
            </a:xfrm>
            <a:prstGeom prst="rect">
              <a:avLst/>
            </a:prstGeom>
          </p:spPr>
        </p:pic>
      </p:grpSp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2919" t="27137" r="65415" b="68953"/>
          <a:stretch/>
        </p:blipFill>
        <p:spPr>
          <a:xfrm>
            <a:off x="2530874" y="5840768"/>
            <a:ext cx="178736" cy="262262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2082343" y="5840768"/>
            <a:ext cx="409370" cy="314016"/>
            <a:chOff x="-1774016" y="2227758"/>
            <a:chExt cx="1658919" cy="1202717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839" t="22413" r="3917" b="27156"/>
            <a:stretch/>
          </p:blipFill>
          <p:spPr>
            <a:xfrm>
              <a:off x="-1774016" y="2227758"/>
              <a:ext cx="1658919" cy="1202717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b="36169"/>
            <a:stretch/>
          </p:blipFill>
          <p:spPr>
            <a:xfrm>
              <a:off x="-1356558" y="2429300"/>
              <a:ext cx="818330" cy="573586"/>
            </a:xfrm>
            <a:prstGeom prst="rect">
              <a:avLst/>
            </a:prstGeom>
          </p:spPr>
        </p:pic>
      </p:grpSp>
      <p:sp>
        <p:nvSpPr>
          <p:cNvPr id="3" name="Rectangle à coins arrondis 2"/>
          <p:cNvSpPr/>
          <p:nvPr/>
        </p:nvSpPr>
        <p:spPr>
          <a:xfrm>
            <a:off x="1592974" y="4972271"/>
            <a:ext cx="4144478" cy="1800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7"/>
          <a:srcRect t="15044" r="49958"/>
          <a:stretch/>
        </p:blipFill>
        <p:spPr>
          <a:xfrm>
            <a:off x="6973120" y="4746664"/>
            <a:ext cx="218418" cy="34058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7"/>
          <a:srcRect l="44573" t="15044"/>
          <a:stretch/>
        </p:blipFill>
        <p:spPr>
          <a:xfrm>
            <a:off x="7643832" y="4729951"/>
            <a:ext cx="247175" cy="347972"/>
          </a:xfrm>
          <a:prstGeom prst="rect">
            <a:avLst/>
          </a:prstGeom>
        </p:spPr>
      </p:pic>
      <p:graphicFrame>
        <p:nvGraphicFramePr>
          <p:cNvPr id="44" name="Tableau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39593"/>
              </p:ext>
            </p:extLst>
          </p:nvPr>
        </p:nvGraphicFramePr>
        <p:xfrm>
          <a:off x="6816332" y="4831677"/>
          <a:ext cx="1238253" cy="1932234"/>
        </p:xfrm>
        <a:graphic>
          <a:graphicData uri="http://schemas.openxmlformats.org/drawingml/2006/table">
            <a:tbl>
              <a:tblPr firstRow="1" firstCol="1" bandRow="1"/>
              <a:tblGrid>
                <a:gridCol w="511142"/>
                <a:gridCol w="107950"/>
                <a:gridCol w="619161"/>
              </a:tblGrid>
              <a:tr h="420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rgbClr val="88B0D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Hommes </a:t>
                      </a:r>
                      <a:endParaRPr lang="fr-FR" sz="900" b="1" kern="1200" dirty="0">
                        <a:solidFill>
                          <a:srgbClr val="88B0D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85" marR="37185" marT="11441" marB="1144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85" marR="37185" marT="11441" marB="11441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rgbClr val="FF7DA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Femmes </a:t>
                      </a:r>
                      <a:endParaRPr lang="fr-FR" sz="900" b="1" kern="1200" dirty="0">
                        <a:solidFill>
                          <a:srgbClr val="FF7DA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85" marR="37185" marT="11441" marB="11441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rgbClr val="88B0D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r-FR" sz="1200" b="1" kern="1200" dirty="0">
                        <a:solidFill>
                          <a:srgbClr val="88B0D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b="1" i="1" kern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rgbClr val="FF7DA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200" b="1" kern="1200" dirty="0">
                        <a:solidFill>
                          <a:srgbClr val="FF7DA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rgbClr val="88B0D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1200" b="1" kern="1200" dirty="0">
                        <a:solidFill>
                          <a:srgbClr val="88B0D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200" b="1" i="1" kern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rgbClr val="FF7DA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200" b="1" kern="1200" dirty="0">
                        <a:solidFill>
                          <a:srgbClr val="FF7DA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rgbClr val="88B0D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200" b="1" kern="1200" dirty="0">
                        <a:solidFill>
                          <a:srgbClr val="88B0D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200" b="1" i="1" kern="12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rgbClr val="FF7DA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200" b="1" kern="1200" dirty="0">
                        <a:solidFill>
                          <a:srgbClr val="FF7DA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12700" marB="1270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0"/>
          <a:srcRect l="81643" t="25675" r="2535" b="56727"/>
          <a:stretch/>
        </p:blipFill>
        <p:spPr>
          <a:xfrm>
            <a:off x="439169" y="3718045"/>
            <a:ext cx="640080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492038"/>
              </p:ext>
            </p:extLst>
          </p:nvPr>
        </p:nvGraphicFramePr>
        <p:xfrm>
          <a:off x="5530683" y="1864693"/>
          <a:ext cx="1902736" cy="166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39043" y="784225"/>
            <a:ext cx="8005797" cy="6645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4253" tIns="146167" rIns="292332" bIns="146167" anchor="t">
            <a:spAutoFit/>
          </a:bodyPr>
          <a:lstStyle/>
          <a:p>
            <a:pPr marL="714375" indent="-714375" defTabSz="714375">
              <a:tabLst>
                <a:tab pos="809625" algn="l"/>
              </a:tabLst>
            </a:pPr>
            <a:r>
              <a:rPr lang="fr-FR" sz="1200" b="1" u="sng" dirty="0" smtClean="0">
                <a:cs typeface="Times New Roman" pitchFamily="18" charset="0"/>
              </a:rPr>
              <a:t>Question</a:t>
            </a:r>
            <a:r>
              <a:rPr lang="fr-FR" sz="1200" b="1" dirty="0" smtClean="0">
                <a:cs typeface="Times New Roman" pitchFamily="18" charset="0"/>
              </a:rPr>
              <a:t> :</a:t>
            </a:r>
            <a:r>
              <a:rPr lang="fr-FR" sz="1200" b="1" dirty="0">
                <a:cs typeface="Times New Roman" pitchFamily="18" charset="0"/>
              </a:rPr>
              <a:t> </a:t>
            </a:r>
            <a:r>
              <a:rPr lang="fr-FR" sz="1200" b="1" dirty="0"/>
              <a:t>Au cours de votre vie, avez-vous déjà rencontré une personne avec laquelle vous étiez rentrée en contact via un site ou une application de rencontre  </a:t>
            </a:r>
            <a:r>
              <a:rPr lang="fr-FR" sz="1200" b="1" dirty="0" smtClean="0"/>
              <a:t>? </a:t>
            </a:r>
            <a:endParaRPr lang="fr-FR" sz="1200" b="1" dirty="0"/>
          </a:p>
        </p:txBody>
      </p:sp>
      <p:sp>
        <p:nvSpPr>
          <p:cNvPr id="29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15391" y="195263"/>
            <a:ext cx="6776818" cy="627062"/>
          </a:xfrm>
        </p:spPr>
        <p:txBody>
          <a:bodyPr/>
          <a:lstStyle/>
          <a:p>
            <a:pPr lvl="0" algn="ctr" defTabSz="914279"/>
            <a:r>
              <a:rPr lang="fr-FR" sz="1400" dirty="0" smtClean="0"/>
              <a:t>LA R</a:t>
            </a:r>
            <a:r>
              <a:rPr lang="fr-FR" sz="1400" dirty="0" smtClean="0">
                <a:latin typeface="Calibri" panose="020F0502020204030204" pitchFamily="34" charset="0"/>
              </a:rPr>
              <a:t>É</a:t>
            </a:r>
            <a:r>
              <a:rPr lang="fr-FR" sz="1400" dirty="0" smtClean="0"/>
              <a:t>ALISATION DE RENCONTRES R</a:t>
            </a:r>
            <a:r>
              <a:rPr lang="fr-FR" sz="1400" dirty="0">
                <a:latin typeface="Calibri" panose="020F0502020204030204" pitchFamily="34" charset="0"/>
              </a:rPr>
              <a:t>É</a:t>
            </a:r>
            <a:r>
              <a:rPr lang="fr-FR" sz="1400" dirty="0" smtClean="0"/>
              <a:t>ELLES OU VIRTUELLES </a:t>
            </a:r>
          </a:p>
          <a:p>
            <a:pPr lvl="0" algn="ctr" defTabSz="914279"/>
            <a:r>
              <a:rPr lang="fr-FR" sz="1400" dirty="0" smtClean="0"/>
              <a:t> SUR UN SITE OU UNE APPLI DE RENCONTRE</a:t>
            </a:r>
            <a:endParaRPr lang="fr-FR" sz="1200" dirty="0">
              <a:solidFill>
                <a:prstClr val="white"/>
              </a:solidFill>
            </a:endParaRPr>
          </a:p>
        </p:txBody>
      </p:sp>
      <p:graphicFrame>
        <p:nvGraphicFramePr>
          <p:cNvPr id="19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837839"/>
              </p:ext>
            </p:extLst>
          </p:nvPr>
        </p:nvGraphicFramePr>
        <p:xfrm>
          <a:off x="61896" y="2197107"/>
          <a:ext cx="5225640" cy="369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Arc 20"/>
          <p:cNvSpPr/>
          <p:nvPr/>
        </p:nvSpPr>
        <p:spPr>
          <a:xfrm>
            <a:off x="1633917" y="3205267"/>
            <a:ext cx="2448000" cy="2448000"/>
          </a:xfrm>
          <a:prstGeom prst="arc">
            <a:avLst>
              <a:gd name="adj1" fmla="val 16200000"/>
              <a:gd name="adj2" fmla="val 12624727"/>
            </a:avLst>
          </a:prstGeom>
          <a:ln w="38100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t="15044" r="49958"/>
          <a:stretch/>
        </p:blipFill>
        <p:spPr>
          <a:xfrm>
            <a:off x="6322528" y="1616870"/>
            <a:ext cx="311732" cy="48609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/>
          <a:srcRect l="44573" t="15044"/>
          <a:stretch/>
        </p:blipFill>
        <p:spPr>
          <a:xfrm>
            <a:off x="7800625" y="1628876"/>
            <a:ext cx="352775" cy="496635"/>
          </a:xfrm>
          <a:prstGeom prst="rect">
            <a:avLst/>
          </a:prstGeom>
        </p:spPr>
      </p:pic>
      <p:graphicFrame>
        <p:nvGraphicFramePr>
          <p:cNvPr id="25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901345"/>
              </p:ext>
            </p:extLst>
          </p:nvPr>
        </p:nvGraphicFramePr>
        <p:xfrm>
          <a:off x="7066085" y="1864692"/>
          <a:ext cx="1902736" cy="166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Arc 25"/>
          <p:cNvSpPr/>
          <p:nvPr/>
        </p:nvSpPr>
        <p:spPr>
          <a:xfrm>
            <a:off x="5873626" y="2181438"/>
            <a:ext cx="1188000" cy="1188000"/>
          </a:xfrm>
          <a:prstGeom prst="arc">
            <a:avLst>
              <a:gd name="adj1" fmla="val 16200000"/>
              <a:gd name="adj2" fmla="val 12157256"/>
            </a:avLst>
          </a:prstGeom>
          <a:ln w="2857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3889736" y="4787886"/>
            <a:ext cx="3171890" cy="122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2800" b="1" dirty="0" smtClean="0">
                <a:solidFill>
                  <a:srgbClr val="336699"/>
                </a:solidFill>
              </a:rPr>
              <a:t>  83%</a:t>
            </a:r>
            <a:r>
              <a:rPr lang="fr-FR" sz="2800" b="1" dirty="0" smtClean="0">
                <a:solidFill>
                  <a:srgbClr val="336699"/>
                </a:solidFill>
                <a:latin typeface="Calibri"/>
              </a:rPr>
              <a:t> </a:t>
            </a:r>
          </a:p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400" b="1" dirty="0" smtClean="0">
                <a:solidFill>
                  <a:srgbClr val="336699"/>
                </a:solidFill>
              </a:rPr>
              <a:t>  des </a:t>
            </a:r>
            <a:r>
              <a:rPr lang="fr-FR" sz="1400" b="1" dirty="0">
                <a:solidFill>
                  <a:srgbClr val="336699"/>
                </a:solidFill>
              </a:rPr>
              <a:t>utilisateurs </a:t>
            </a:r>
            <a:r>
              <a:rPr lang="fr-FR" sz="1400" b="1" dirty="0" smtClean="0">
                <a:solidFill>
                  <a:srgbClr val="336699"/>
                </a:solidFill>
              </a:rPr>
              <a:t>d’un </a:t>
            </a:r>
            <a:r>
              <a:rPr lang="fr-FR" sz="1400" b="1" dirty="0">
                <a:solidFill>
                  <a:srgbClr val="336699"/>
                </a:solidFill>
              </a:rPr>
              <a:t>site </a:t>
            </a:r>
            <a:r>
              <a:rPr lang="fr-FR" sz="1400" b="1" dirty="0" smtClean="0">
                <a:solidFill>
                  <a:srgbClr val="336699"/>
                </a:solidFill>
              </a:rPr>
              <a:t>/ ap</a:t>
            </a:r>
            <a:r>
              <a:rPr lang="fr-FR" sz="1400" b="1" dirty="0">
                <a:solidFill>
                  <a:srgbClr val="336699"/>
                </a:solidFill>
              </a:rPr>
              <a:t>pli y ont </a:t>
            </a:r>
            <a:r>
              <a:rPr lang="fr-FR" sz="1400" b="1" dirty="0" smtClean="0">
                <a:solidFill>
                  <a:srgbClr val="336699"/>
                </a:solidFill>
              </a:rPr>
              <a:t>   déjà </a:t>
            </a:r>
            <a:r>
              <a:rPr lang="fr-FR" sz="1400" b="1" dirty="0">
                <a:solidFill>
                  <a:srgbClr val="336699"/>
                </a:solidFill>
              </a:rPr>
              <a:t>échangé virtuellement ou en vrai avec quelqu'un </a:t>
            </a:r>
            <a:r>
              <a:rPr lang="fr-FR" sz="1400" b="1" dirty="0" smtClean="0">
                <a:solidFill>
                  <a:srgbClr val="336699"/>
                </a:solidFill>
              </a:rPr>
              <a:t>via</a:t>
            </a:r>
            <a:endParaRPr lang="fr-FR" sz="100" b="1" dirty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9016" y="1290323"/>
            <a:ext cx="3028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tabLst>
                <a:tab pos="361950" algn="l"/>
              </a:tabLst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: 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personnes ayant déjà surfé sur des plateformes de rencontre, </a:t>
            </a: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soit 26% de l’échantillon </a:t>
            </a:r>
            <a:endParaRPr lang="fr-FR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>
            <a:off x="7409028" y="2181438"/>
            <a:ext cx="1188000" cy="1188000"/>
          </a:xfrm>
          <a:prstGeom prst="arc">
            <a:avLst>
              <a:gd name="adj1" fmla="val 16200000"/>
              <a:gd name="adj2" fmla="val 13050317"/>
            </a:avLst>
          </a:prstGeom>
          <a:ln w="28575">
            <a:solidFill>
              <a:srgbClr val="336699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6811592" y="3138338"/>
            <a:ext cx="720000" cy="3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500" b="1" dirty="0" smtClean="0">
                <a:solidFill>
                  <a:srgbClr val="336699"/>
                </a:solidFill>
              </a:rPr>
              <a:t> 81%</a:t>
            </a:r>
            <a:endParaRPr lang="fr-FR" sz="1500" b="1" dirty="0" smtClean="0">
              <a:solidFill>
                <a:srgbClr val="336699"/>
              </a:solidFill>
              <a:latin typeface="Calibri"/>
            </a:endParaRP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8415211" y="3138338"/>
            <a:ext cx="720000" cy="3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347" tIns="48674" rIns="97347" bIns="48674">
            <a:spAutoFit/>
          </a:bodyPr>
          <a:lstStyle/>
          <a:p>
            <a:pPr defTabSz="1014032">
              <a:spcBef>
                <a:spcPts val="100"/>
              </a:spcBef>
              <a:spcAft>
                <a:spcPts val="100"/>
              </a:spcAft>
              <a:defRPr/>
            </a:pPr>
            <a:r>
              <a:rPr lang="fr-FR" sz="1500" b="1" dirty="0" smtClean="0">
                <a:solidFill>
                  <a:srgbClr val="336699"/>
                </a:solidFill>
              </a:rPr>
              <a:t> 86%</a:t>
            </a:r>
            <a:endParaRPr lang="fr-FR" sz="1500" b="1" dirty="0" smtClean="0">
              <a:solidFill>
                <a:srgbClr val="336699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l="54854" t="24485" r="27771" b="59621"/>
          <a:stretch/>
        </p:blipFill>
        <p:spPr>
          <a:xfrm>
            <a:off x="579938" y="4258069"/>
            <a:ext cx="535937" cy="483216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4149769" y="2557133"/>
            <a:ext cx="873600" cy="648134"/>
            <a:chOff x="4052835" y="2495733"/>
            <a:chExt cx="873600" cy="64813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7"/>
            <a:srcRect l="5931" t="75106" r="62157" b="8520"/>
            <a:stretch/>
          </p:blipFill>
          <p:spPr>
            <a:xfrm>
              <a:off x="4052835" y="2675867"/>
              <a:ext cx="873600" cy="468000"/>
            </a:xfrm>
            <a:prstGeom prst="rect">
              <a:avLst/>
            </a:prstGeom>
          </p:spPr>
        </p:pic>
        <p:sp>
          <p:nvSpPr>
            <p:cNvPr id="4" name="Ellipse 3"/>
            <p:cNvSpPr/>
            <p:nvPr/>
          </p:nvSpPr>
          <p:spPr>
            <a:xfrm>
              <a:off x="4373039" y="2495733"/>
              <a:ext cx="233192" cy="2374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/>
          <a:srcRect l="76314" t="30682" b="54386"/>
          <a:stretch/>
        </p:blipFill>
        <p:spPr>
          <a:xfrm>
            <a:off x="503721" y="4164210"/>
            <a:ext cx="887049" cy="5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 14">
    <a:dk1>
      <a:srgbClr val="000000"/>
    </a:dk1>
    <a:lt1>
      <a:srgbClr val="FFFFFF"/>
    </a:lt1>
    <a:dk2>
      <a:srgbClr val="331933"/>
    </a:dk2>
    <a:lt2>
      <a:srgbClr val="969696"/>
    </a:lt2>
    <a:accent1>
      <a:srgbClr val="D7CFC5"/>
    </a:accent1>
    <a:accent2>
      <a:srgbClr val="AB9B8F"/>
    </a:accent2>
    <a:accent3>
      <a:srgbClr val="FFFFFF"/>
    </a:accent3>
    <a:accent4>
      <a:srgbClr val="000000"/>
    </a:accent4>
    <a:accent5>
      <a:srgbClr val="E8E4DF"/>
    </a:accent5>
    <a:accent6>
      <a:srgbClr val="9B8C81"/>
    </a:accent6>
    <a:hlink>
      <a:srgbClr val="B5121B"/>
    </a:hlink>
    <a:folHlink>
      <a:srgbClr val="585056"/>
    </a:folHlink>
  </a:clrScheme>
  <a:fontScheme name="Thème Offic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29275</TotalTime>
  <Words>2784</Words>
  <Application>Microsoft Office PowerPoint</Application>
  <PresentationFormat>Affichage à l'écran (4:3)</PresentationFormat>
  <Paragraphs>495</Paragraphs>
  <Slides>26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7" baseType="lpstr">
      <vt:lpstr>PMingLiU</vt:lpstr>
      <vt:lpstr>Arial</vt:lpstr>
      <vt:lpstr>Calibri</vt:lpstr>
      <vt:lpstr>Calibri Light</vt:lpstr>
      <vt:lpstr>Century Gothic</vt:lpstr>
      <vt:lpstr>Georgia</vt:lpstr>
      <vt:lpstr>Times New Roman</vt:lpstr>
      <vt:lpstr>Trebuchet MS</vt:lpstr>
      <vt:lpstr>Verdana</vt:lpstr>
      <vt:lpstr>Webdings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Esteban Pratviel</dc:creator>
  <cp:lastModifiedBy>François Kraus</cp:lastModifiedBy>
  <cp:revision>2943</cp:revision>
  <cp:lastPrinted>2018-01-17T18:49:41Z</cp:lastPrinted>
  <dcterms:created xsi:type="dcterms:W3CDTF">2014-03-18T15:34:54Z</dcterms:created>
  <dcterms:modified xsi:type="dcterms:W3CDTF">2018-01-23T08:09:10Z</dcterms:modified>
</cp:coreProperties>
</file>